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5" r:id="rId6"/>
    <p:sldId id="285" r:id="rId7"/>
    <p:sldId id="286" r:id="rId8"/>
    <p:sldId id="287" r:id="rId9"/>
    <p:sldId id="288" r:id="rId10"/>
    <p:sldId id="289" r:id="rId11"/>
    <p:sldId id="296" r:id="rId12"/>
    <p:sldId id="295" r:id="rId13"/>
    <p:sldId id="292" r:id="rId14"/>
    <p:sldId id="297" r:id="rId15"/>
    <p:sldId id="294"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3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9E03FE-445D-432F-9343-32B85763DB07}" v="5" dt="2024-10-29T16:16:25.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283" autoAdjust="0"/>
  </p:normalViewPr>
  <p:slideViewPr>
    <p:cSldViewPr snapToGrid="0">
      <p:cViewPr varScale="1">
        <p:scale>
          <a:sx n="64" d="100"/>
          <a:sy n="64" d="100"/>
        </p:scale>
        <p:origin x="110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VION" userId="916d705e-8f0c-4d39-adbe-2b64f3ebb325" providerId="ADAL" clId="{9F9E03FE-445D-432F-9343-32B85763DB07}"/>
    <pc:docChg chg="undo custSel addSld modSld">
      <pc:chgData name="Melanie VION" userId="916d705e-8f0c-4d39-adbe-2b64f3ebb325" providerId="ADAL" clId="{9F9E03FE-445D-432F-9343-32B85763DB07}" dt="2024-10-29T16:16:44.583" v="219" actId="20577"/>
      <pc:docMkLst>
        <pc:docMk/>
      </pc:docMkLst>
      <pc:sldChg chg="modSp mod">
        <pc:chgData name="Melanie VION" userId="916d705e-8f0c-4d39-adbe-2b64f3ebb325" providerId="ADAL" clId="{9F9E03FE-445D-432F-9343-32B85763DB07}" dt="2024-10-29T16:14:40.370" v="105" actId="13926"/>
        <pc:sldMkLst>
          <pc:docMk/>
          <pc:sldMk cId="957941362" sldId="256"/>
        </pc:sldMkLst>
        <pc:spChg chg="mod">
          <ac:chgData name="Melanie VION" userId="916d705e-8f0c-4d39-adbe-2b64f3ebb325" providerId="ADAL" clId="{9F9E03FE-445D-432F-9343-32B85763DB07}" dt="2024-10-29T16:14:19.368" v="40" actId="1076"/>
          <ac:spMkLst>
            <pc:docMk/>
            <pc:sldMk cId="957941362" sldId="256"/>
            <ac:spMk id="3" creationId="{54C15900-C44A-DEF6-BD41-3B5E7B39E13C}"/>
          </ac:spMkLst>
        </pc:spChg>
        <pc:spChg chg="mod">
          <ac:chgData name="Melanie VION" userId="916d705e-8f0c-4d39-adbe-2b64f3ebb325" providerId="ADAL" clId="{9F9E03FE-445D-432F-9343-32B85763DB07}" dt="2024-10-29T16:14:40.370" v="105" actId="13926"/>
          <ac:spMkLst>
            <pc:docMk/>
            <pc:sldMk cId="957941362" sldId="256"/>
            <ac:spMk id="4" creationId="{0CDB760E-AFA1-F842-037D-D717F6C07B4E}"/>
          </ac:spMkLst>
        </pc:spChg>
        <pc:spChg chg="mod">
          <ac:chgData name="Melanie VION" userId="916d705e-8f0c-4d39-adbe-2b64f3ebb325" providerId="ADAL" clId="{9F9E03FE-445D-432F-9343-32B85763DB07}" dt="2024-10-29T16:13:41.714" v="35" actId="115"/>
          <ac:spMkLst>
            <pc:docMk/>
            <pc:sldMk cId="957941362" sldId="256"/>
            <ac:spMk id="5" creationId="{6CAE2AB0-3BB5-33BB-AD35-52218D17959A}"/>
          </ac:spMkLst>
        </pc:spChg>
      </pc:sldChg>
      <pc:sldChg chg="addSp delSp modSp mod">
        <pc:chgData name="Melanie VION" userId="916d705e-8f0c-4d39-adbe-2b64f3ebb325" providerId="ADAL" clId="{9F9E03FE-445D-432F-9343-32B85763DB07}" dt="2024-10-29T16:15:55.723" v="175" actId="20577"/>
        <pc:sldMkLst>
          <pc:docMk/>
          <pc:sldMk cId="2896419916" sldId="290"/>
        </pc:sldMkLst>
        <pc:spChg chg="add mod">
          <ac:chgData name="Melanie VION" userId="916d705e-8f0c-4d39-adbe-2b64f3ebb325" providerId="ADAL" clId="{9F9E03FE-445D-432F-9343-32B85763DB07}" dt="2024-10-29T16:15:55.723" v="175" actId="20577"/>
          <ac:spMkLst>
            <pc:docMk/>
            <pc:sldMk cId="2896419916" sldId="290"/>
            <ac:spMk id="3" creationId="{CC8A6816-F064-BC15-54B3-65D5C3056298}"/>
          </ac:spMkLst>
        </pc:spChg>
        <pc:spChg chg="mod">
          <ac:chgData name="Melanie VION" userId="916d705e-8f0c-4d39-adbe-2b64f3ebb325" providerId="ADAL" clId="{9F9E03FE-445D-432F-9343-32B85763DB07}" dt="2024-10-29T16:15:51.152" v="172" actId="1076"/>
          <ac:spMkLst>
            <pc:docMk/>
            <pc:sldMk cId="2896419916" sldId="290"/>
            <ac:spMk id="8" creationId="{BEA6597D-2E1C-1573-2F24-DCF83CBE859B}"/>
          </ac:spMkLst>
        </pc:spChg>
        <pc:spChg chg="del">
          <ac:chgData name="Melanie VION" userId="916d705e-8f0c-4d39-adbe-2b64f3ebb325" providerId="ADAL" clId="{9F9E03FE-445D-432F-9343-32B85763DB07}" dt="2024-10-29T16:15:53.099" v="173" actId="478"/>
          <ac:spMkLst>
            <pc:docMk/>
            <pc:sldMk cId="2896419916" sldId="290"/>
            <ac:spMk id="9" creationId="{F4951F65-8A0C-B755-1295-B3B3229F7822}"/>
          </ac:spMkLst>
        </pc:spChg>
      </pc:sldChg>
      <pc:sldChg chg="addSp delSp modSp mod">
        <pc:chgData name="Melanie VION" userId="916d705e-8f0c-4d39-adbe-2b64f3ebb325" providerId="ADAL" clId="{9F9E03FE-445D-432F-9343-32B85763DB07}" dt="2024-10-29T16:16:44.583" v="219" actId="20577"/>
        <pc:sldMkLst>
          <pc:docMk/>
          <pc:sldMk cId="84843380" sldId="291"/>
        </pc:sldMkLst>
        <pc:spChg chg="mod">
          <ac:chgData name="Melanie VION" userId="916d705e-8f0c-4d39-adbe-2b64f3ebb325" providerId="ADAL" clId="{9F9E03FE-445D-432F-9343-32B85763DB07}" dt="2024-10-29T16:15:24.706" v="167"/>
          <ac:spMkLst>
            <pc:docMk/>
            <pc:sldMk cId="84843380" sldId="291"/>
            <ac:spMk id="4" creationId="{8C3DDB62-0AEB-C815-5A2F-97F6DB6A205F}"/>
          </ac:spMkLst>
        </pc:spChg>
        <pc:spChg chg="add mod">
          <ac:chgData name="Melanie VION" userId="916d705e-8f0c-4d39-adbe-2b64f3ebb325" providerId="ADAL" clId="{9F9E03FE-445D-432F-9343-32B85763DB07}" dt="2024-10-29T16:16:44.583" v="219" actId="20577"/>
          <ac:spMkLst>
            <pc:docMk/>
            <pc:sldMk cId="84843380" sldId="291"/>
            <ac:spMk id="7" creationId="{CBB4DB11-49F9-E0F0-EFAF-C2258E3F2BD4}"/>
          </ac:spMkLst>
        </pc:spChg>
        <pc:spChg chg="del">
          <ac:chgData name="Melanie VION" userId="916d705e-8f0c-4d39-adbe-2b64f3ebb325" providerId="ADAL" clId="{9F9E03FE-445D-432F-9343-32B85763DB07}" dt="2024-10-29T16:16:17.391" v="178" actId="478"/>
          <ac:spMkLst>
            <pc:docMk/>
            <pc:sldMk cId="84843380" sldId="291"/>
            <ac:spMk id="8" creationId="{43E1F5BF-CEEB-2F10-916D-CFB0254CB107}"/>
          </ac:spMkLst>
        </pc:spChg>
      </pc:sldChg>
      <pc:sldChg chg="addSp delSp modSp add mod">
        <pc:chgData name="Melanie VION" userId="916d705e-8f0c-4d39-adbe-2b64f3ebb325" providerId="ADAL" clId="{9F9E03FE-445D-432F-9343-32B85763DB07}" dt="2024-10-29T16:16:01.589" v="176" actId="20577"/>
        <pc:sldMkLst>
          <pc:docMk/>
          <pc:sldMk cId="2879232123" sldId="298"/>
        </pc:sldMkLst>
        <pc:spChg chg="add mod">
          <ac:chgData name="Melanie VION" userId="916d705e-8f0c-4d39-adbe-2b64f3ebb325" providerId="ADAL" clId="{9F9E03FE-445D-432F-9343-32B85763DB07}" dt="2024-10-29T16:16:01.589" v="176" actId="20577"/>
          <ac:spMkLst>
            <pc:docMk/>
            <pc:sldMk cId="2879232123" sldId="298"/>
            <ac:spMk id="3" creationId="{E40FF5E6-2870-23A8-8E03-3067E2547307}"/>
          </ac:spMkLst>
        </pc:spChg>
        <pc:spChg chg="del mod">
          <ac:chgData name="Melanie VION" userId="916d705e-8f0c-4d39-adbe-2b64f3ebb325" providerId="ADAL" clId="{9F9E03FE-445D-432F-9343-32B85763DB07}" dt="2024-10-29T16:15:46.702" v="170" actId="21"/>
          <ac:spMkLst>
            <pc:docMk/>
            <pc:sldMk cId="2879232123" sldId="298"/>
            <ac:spMk id="9" creationId="{CC8A6816-F064-BC15-54B3-65D5C3056298}"/>
          </ac:spMkLst>
        </pc:spChg>
      </pc:sldChg>
      <pc:sldChg chg="modSp add mod replId">
        <pc:chgData name="Melanie VION" userId="916d705e-8f0c-4d39-adbe-2b64f3ebb325" providerId="ADAL" clId="{9F9E03FE-445D-432F-9343-32B85763DB07}" dt="2024-10-29T16:16:04.377" v="177" actId="20577"/>
        <pc:sldMkLst>
          <pc:docMk/>
          <pc:sldMk cId="3111695448" sldId="299"/>
        </pc:sldMkLst>
        <pc:spChg chg="mod">
          <ac:chgData name="Melanie VION" userId="916d705e-8f0c-4d39-adbe-2b64f3ebb325" providerId="ADAL" clId="{9F9E03FE-445D-432F-9343-32B85763DB07}" dt="2024-10-29T16:16:04.377" v="177" actId="20577"/>
          <ac:spMkLst>
            <pc:docMk/>
            <pc:sldMk cId="3111695448" sldId="299"/>
            <ac:spMk id="4" creationId="{EF7DA9E3-E076-687C-A7FF-F0195ABC4C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330F5-1FC2-4723-AF3D-8EA0C7E53740}" type="datetimeFigureOut">
              <a:rPr lang="fr-FR" smtClean="0"/>
              <a:t>13/05/2025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68E99-D836-4020-82B5-D31CCB27FF3E}" type="slidenum">
              <a:rPr lang="fr-FR" smtClean="0"/>
              <a:t>‹N°›</a:t>
            </a:fld>
            <a:endParaRPr lang="fr-FR"/>
          </a:p>
        </p:txBody>
      </p:sp>
    </p:spTree>
    <p:extLst>
      <p:ext uri="{BB962C8B-B14F-4D97-AF65-F5344CB8AC3E}">
        <p14:creationId xmlns:p14="http://schemas.microsoft.com/office/powerpoint/2010/main" val="1133303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BB57B-3568-D96A-9139-53CB1C83DB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0F2F6C-C38D-EBFC-9594-26AD985697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77F160C-7B1C-AFAA-4E0E-CD7DEC26358D}"/>
              </a:ext>
            </a:extLst>
          </p:cNvPr>
          <p:cNvSpPr>
            <a:spLocks noGrp="1"/>
          </p:cNvSpPr>
          <p:nvPr>
            <p:ph type="dt" sz="half" idx="10"/>
          </p:nvPr>
        </p:nvSpPr>
        <p:spPr/>
        <p:txBody>
          <a:bodyPr/>
          <a:lstStyle/>
          <a:p>
            <a:fld id="{DB974855-70A0-47BE-B299-B651D1BD55E5}" type="datetime1">
              <a:rPr lang="fr-FR" smtClean="0"/>
              <a:t>13/05/2025</a:t>
            </a:fld>
            <a:endParaRPr lang="fr-FR"/>
          </a:p>
        </p:txBody>
      </p:sp>
      <p:sp>
        <p:nvSpPr>
          <p:cNvPr id="5" name="Espace réservé du pied de page 4">
            <a:extLst>
              <a:ext uri="{FF2B5EF4-FFF2-40B4-BE49-F238E27FC236}">
                <a16:creationId xmlns:a16="http://schemas.microsoft.com/office/drawing/2014/main" id="{07290130-79E8-20DE-B936-1FC6415624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82714E-86E0-E75F-4D17-BA5C3FECA347}"/>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308867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20819-C5FA-92A0-A456-F9887371649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083DAC9-B379-2D6E-1B6A-B91C1297B9B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2C147B-63DE-A7AA-1603-7E8105B000A6}"/>
              </a:ext>
            </a:extLst>
          </p:cNvPr>
          <p:cNvSpPr>
            <a:spLocks noGrp="1"/>
          </p:cNvSpPr>
          <p:nvPr>
            <p:ph type="dt" sz="half" idx="10"/>
          </p:nvPr>
        </p:nvSpPr>
        <p:spPr/>
        <p:txBody>
          <a:bodyPr/>
          <a:lstStyle/>
          <a:p>
            <a:fld id="{A46CE468-2432-4AF8-8673-FCCB09787652}" type="datetime1">
              <a:rPr lang="fr-FR" smtClean="0"/>
              <a:t>13/05/2025</a:t>
            </a:fld>
            <a:endParaRPr lang="fr-FR"/>
          </a:p>
        </p:txBody>
      </p:sp>
      <p:sp>
        <p:nvSpPr>
          <p:cNvPr id="5" name="Espace réservé du pied de page 4">
            <a:extLst>
              <a:ext uri="{FF2B5EF4-FFF2-40B4-BE49-F238E27FC236}">
                <a16:creationId xmlns:a16="http://schemas.microsoft.com/office/drawing/2014/main" id="{83FE9EE0-C113-3F83-D60E-DA1802988A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FE84EE-69A1-8099-0A17-5FB764EF8E3D}"/>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262850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7B29C51-5043-22F5-F1A7-4F1BA630839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38B581A-56FC-9E48-2AAB-FAB6D7766EC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38A5F0-148B-439C-FD40-DF64E424C29C}"/>
              </a:ext>
            </a:extLst>
          </p:cNvPr>
          <p:cNvSpPr>
            <a:spLocks noGrp="1"/>
          </p:cNvSpPr>
          <p:nvPr>
            <p:ph type="dt" sz="half" idx="10"/>
          </p:nvPr>
        </p:nvSpPr>
        <p:spPr/>
        <p:txBody>
          <a:bodyPr/>
          <a:lstStyle/>
          <a:p>
            <a:fld id="{6D6C6E30-25BD-4834-91C2-F8C3AA5CC8F3}" type="datetime1">
              <a:rPr lang="fr-FR" smtClean="0"/>
              <a:t>13/05/2025</a:t>
            </a:fld>
            <a:endParaRPr lang="fr-FR"/>
          </a:p>
        </p:txBody>
      </p:sp>
      <p:sp>
        <p:nvSpPr>
          <p:cNvPr id="5" name="Espace réservé du pied de page 4">
            <a:extLst>
              <a:ext uri="{FF2B5EF4-FFF2-40B4-BE49-F238E27FC236}">
                <a16:creationId xmlns:a16="http://schemas.microsoft.com/office/drawing/2014/main" id="{FBE74571-A170-EAA8-472D-229440BBD7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91FD04-42FA-B907-4350-50F5FB0A9929}"/>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110281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8DC7A-8C71-5C93-DB36-5212BCAC11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DF8D2C-04BD-AA42-C814-3F2DAC3CB86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0231BD-ADC0-9232-EC9F-44181D89B4C9}"/>
              </a:ext>
            </a:extLst>
          </p:cNvPr>
          <p:cNvSpPr>
            <a:spLocks noGrp="1"/>
          </p:cNvSpPr>
          <p:nvPr>
            <p:ph type="dt" sz="half" idx="10"/>
          </p:nvPr>
        </p:nvSpPr>
        <p:spPr/>
        <p:txBody>
          <a:bodyPr/>
          <a:lstStyle/>
          <a:p>
            <a:fld id="{A41B4CA8-EA03-4B35-8711-734ECE65946B}" type="datetime1">
              <a:rPr lang="fr-FR" smtClean="0"/>
              <a:t>13/05/2025</a:t>
            </a:fld>
            <a:endParaRPr lang="fr-FR"/>
          </a:p>
        </p:txBody>
      </p:sp>
      <p:sp>
        <p:nvSpPr>
          <p:cNvPr id="5" name="Espace réservé du pied de page 4">
            <a:extLst>
              <a:ext uri="{FF2B5EF4-FFF2-40B4-BE49-F238E27FC236}">
                <a16:creationId xmlns:a16="http://schemas.microsoft.com/office/drawing/2014/main" id="{37D114F8-B26C-AAF0-E3B7-2E4D026E2A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775422-7910-2367-8F93-350791EBDE3E}"/>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21655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1365D-3754-1AB4-AFFB-10DE45C2D7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F4AD87-FC50-36D8-5BAC-8E9E79E88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DC07DCB-D388-D662-5F8A-B9B85BAFF07E}"/>
              </a:ext>
            </a:extLst>
          </p:cNvPr>
          <p:cNvSpPr>
            <a:spLocks noGrp="1"/>
          </p:cNvSpPr>
          <p:nvPr>
            <p:ph type="dt" sz="half" idx="10"/>
          </p:nvPr>
        </p:nvSpPr>
        <p:spPr/>
        <p:txBody>
          <a:bodyPr/>
          <a:lstStyle/>
          <a:p>
            <a:fld id="{8E5C2B02-8DFE-414B-849B-D3EC01CB4F17}" type="datetime1">
              <a:rPr lang="fr-FR" smtClean="0"/>
              <a:t>13/05/2025</a:t>
            </a:fld>
            <a:endParaRPr lang="fr-FR"/>
          </a:p>
        </p:txBody>
      </p:sp>
      <p:sp>
        <p:nvSpPr>
          <p:cNvPr id="5" name="Espace réservé du pied de page 4">
            <a:extLst>
              <a:ext uri="{FF2B5EF4-FFF2-40B4-BE49-F238E27FC236}">
                <a16:creationId xmlns:a16="http://schemas.microsoft.com/office/drawing/2014/main" id="{FFC2477A-5B8B-4094-C8CD-505FE738E7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72046D-C733-B146-58D2-32342D9C16CB}"/>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303055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CBE206-71F7-635D-21B3-91B056E7C8D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58B36E-B299-EDE1-E8FE-3FC932396A9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55C20C0-7AC6-1A1D-45CF-4A59CAD7353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5260FB6-850B-220E-6816-E519E138DA01}"/>
              </a:ext>
            </a:extLst>
          </p:cNvPr>
          <p:cNvSpPr>
            <a:spLocks noGrp="1"/>
          </p:cNvSpPr>
          <p:nvPr>
            <p:ph type="dt" sz="half" idx="10"/>
          </p:nvPr>
        </p:nvSpPr>
        <p:spPr/>
        <p:txBody>
          <a:bodyPr/>
          <a:lstStyle/>
          <a:p>
            <a:fld id="{F2039176-A322-4EF3-AC5C-04B933FC75B3}" type="datetime1">
              <a:rPr lang="fr-FR" smtClean="0"/>
              <a:t>13/05/2025</a:t>
            </a:fld>
            <a:endParaRPr lang="fr-FR"/>
          </a:p>
        </p:txBody>
      </p:sp>
      <p:sp>
        <p:nvSpPr>
          <p:cNvPr id="6" name="Espace réservé du pied de page 5">
            <a:extLst>
              <a:ext uri="{FF2B5EF4-FFF2-40B4-BE49-F238E27FC236}">
                <a16:creationId xmlns:a16="http://schemas.microsoft.com/office/drawing/2014/main" id="{FDD09083-B043-5365-D7CC-00CFFFAE3F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3420ED-D56F-2D71-51B8-D7DD352794BB}"/>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355694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2AD5F-9EC5-2A0C-46AD-689B307B5D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67CCC58-E78E-FA90-C5EF-342D4067A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9240D50-1E64-5B9A-5FEE-A17BFE9A83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336B575-2CC9-270A-AF1E-CA3FE23D8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627E0EE-1595-DD0E-19D2-FB894C8BFDE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12D88B1-A905-C625-94DA-85F2402F660D}"/>
              </a:ext>
            </a:extLst>
          </p:cNvPr>
          <p:cNvSpPr>
            <a:spLocks noGrp="1"/>
          </p:cNvSpPr>
          <p:nvPr>
            <p:ph type="dt" sz="half" idx="10"/>
          </p:nvPr>
        </p:nvSpPr>
        <p:spPr/>
        <p:txBody>
          <a:bodyPr/>
          <a:lstStyle/>
          <a:p>
            <a:fld id="{75FDEC68-C514-4674-895B-ADB5C0E271DA}" type="datetime1">
              <a:rPr lang="fr-FR" smtClean="0"/>
              <a:t>13/05/2025</a:t>
            </a:fld>
            <a:endParaRPr lang="fr-FR"/>
          </a:p>
        </p:txBody>
      </p:sp>
      <p:sp>
        <p:nvSpPr>
          <p:cNvPr id="8" name="Espace réservé du pied de page 7">
            <a:extLst>
              <a:ext uri="{FF2B5EF4-FFF2-40B4-BE49-F238E27FC236}">
                <a16:creationId xmlns:a16="http://schemas.microsoft.com/office/drawing/2014/main" id="{3A52F744-0D5F-1F27-7776-AFBDA042C4D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28FD474-DB0F-6627-C51D-D91479953295}"/>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322040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B27399-3FFD-FC61-79E5-D0F09D72668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8AF838-B4AA-65E0-262C-E7DF93E6E95D}"/>
              </a:ext>
            </a:extLst>
          </p:cNvPr>
          <p:cNvSpPr>
            <a:spLocks noGrp="1"/>
          </p:cNvSpPr>
          <p:nvPr>
            <p:ph type="dt" sz="half" idx="10"/>
          </p:nvPr>
        </p:nvSpPr>
        <p:spPr/>
        <p:txBody>
          <a:bodyPr/>
          <a:lstStyle/>
          <a:p>
            <a:fld id="{CC3ACAE8-9335-4600-88B5-3AEF0C80268B}" type="datetime1">
              <a:rPr lang="fr-FR" smtClean="0"/>
              <a:t>13/05/2025</a:t>
            </a:fld>
            <a:endParaRPr lang="fr-FR"/>
          </a:p>
        </p:txBody>
      </p:sp>
      <p:sp>
        <p:nvSpPr>
          <p:cNvPr id="4" name="Espace réservé du pied de page 3">
            <a:extLst>
              <a:ext uri="{FF2B5EF4-FFF2-40B4-BE49-F238E27FC236}">
                <a16:creationId xmlns:a16="http://schemas.microsoft.com/office/drawing/2014/main" id="{7BEEAFE2-D33F-1B1D-5EA1-5AF22DD907F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E3CAE19-DDFF-D3C9-E0EB-9ADF56898390}"/>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352482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E0097D-2D88-09DD-7011-DD25F25FF9BF}"/>
              </a:ext>
            </a:extLst>
          </p:cNvPr>
          <p:cNvSpPr>
            <a:spLocks noGrp="1"/>
          </p:cNvSpPr>
          <p:nvPr>
            <p:ph type="dt" sz="half" idx="10"/>
          </p:nvPr>
        </p:nvSpPr>
        <p:spPr/>
        <p:txBody>
          <a:bodyPr/>
          <a:lstStyle/>
          <a:p>
            <a:fld id="{B68E76DF-0FEC-4A07-8374-DBCABAD4849D}" type="datetime1">
              <a:rPr lang="fr-FR" smtClean="0"/>
              <a:t>13/05/2025</a:t>
            </a:fld>
            <a:endParaRPr lang="fr-FR"/>
          </a:p>
        </p:txBody>
      </p:sp>
      <p:sp>
        <p:nvSpPr>
          <p:cNvPr id="3" name="Espace réservé du pied de page 2">
            <a:extLst>
              <a:ext uri="{FF2B5EF4-FFF2-40B4-BE49-F238E27FC236}">
                <a16:creationId xmlns:a16="http://schemas.microsoft.com/office/drawing/2014/main" id="{AA682427-DEF2-C006-4C6D-D4DA4BA651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0816300-84C3-6D74-96C2-E84B9B0D47BD}"/>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25637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AC527-C8C7-E63D-9F0A-3C0C8A2169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CCB430F-2A80-8308-F8A3-C8B80EBB3A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0809C2C-0315-6E5C-C596-C38A3FAAF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5B15DE3-00E2-3884-0E34-57C933C00D62}"/>
              </a:ext>
            </a:extLst>
          </p:cNvPr>
          <p:cNvSpPr>
            <a:spLocks noGrp="1"/>
          </p:cNvSpPr>
          <p:nvPr>
            <p:ph type="dt" sz="half" idx="10"/>
          </p:nvPr>
        </p:nvSpPr>
        <p:spPr/>
        <p:txBody>
          <a:bodyPr/>
          <a:lstStyle/>
          <a:p>
            <a:fld id="{F3E54581-BBA0-4807-ADBE-23C155EFCD06}" type="datetime1">
              <a:rPr lang="fr-FR" smtClean="0"/>
              <a:t>13/05/2025</a:t>
            </a:fld>
            <a:endParaRPr lang="fr-FR"/>
          </a:p>
        </p:txBody>
      </p:sp>
      <p:sp>
        <p:nvSpPr>
          <p:cNvPr id="6" name="Espace réservé du pied de page 5">
            <a:extLst>
              <a:ext uri="{FF2B5EF4-FFF2-40B4-BE49-F238E27FC236}">
                <a16:creationId xmlns:a16="http://schemas.microsoft.com/office/drawing/2014/main" id="{F24A8DF5-7EBC-A78A-8BC0-A7A750E8818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597BD2-7FCE-75C1-8F5F-3DF50768D6B7}"/>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156690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8F47A-8F8E-F6C9-942F-637B3097F4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98DC511-7404-9111-7AA3-D3115B1E1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33D57E4-C2D5-6FD7-1394-6B6390CE3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385079-B811-7366-585C-67A5A3A8E328}"/>
              </a:ext>
            </a:extLst>
          </p:cNvPr>
          <p:cNvSpPr>
            <a:spLocks noGrp="1"/>
          </p:cNvSpPr>
          <p:nvPr>
            <p:ph type="dt" sz="half" idx="10"/>
          </p:nvPr>
        </p:nvSpPr>
        <p:spPr/>
        <p:txBody>
          <a:bodyPr/>
          <a:lstStyle/>
          <a:p>
            <a:fld id="{869DDDAD-1539-4911-9A3B-556741358862}" type="datetime1">
              <a:rPr lang="fr-FR" smtClean="0"/>
              <a:t>13/05/2025</a:t>
            </a:fld>
            <a:endParaRPr lang="fr-FR"/>
          </a:p>
        </p:txBody>
      </p:sp>
      <p:sp>
        <p:nvSpPr>
          <p:cNvPr id="6" name="Espace réservé du pied de page 5">
            <a:extLst>
              <a:ext uri="{FF2B5EF4-FFF2-40B4-BE49-F238E27FC236}">
                <a16:creationId xmlns:a16="http://schemas.microsoft.com/office/drawing/2014/main" id="{273B20D4-2C6B-A6CC-84FE-36E85156F2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741809-C1D8-E5CE-3653-EED2514C91AA}"/>
              </a:ext>
            </a:extLst>
          </p:cNvPr>
          <p:cNvSpPr>
            <a:spLocks noGrp="1"/>
          </p:cNvSpPr>
          <p:nvPr>
            <p:ph type="sldNum" sz="quarter" idx="12"/>
          </p:nvPr>
        </p:nvSpPr>
        <p:spPr/>
        <p:txBody>
          <a:bodyPr/>
          <a:lstStyle/>
          <a:p>
            <a:fld id="{2CBAED71-6F8F-477F-AA58-3D975C65D411}" type="slidenum">
              <a:rPr lang="fr-FR" smtClean="0"/>
              <a:t>‹N°›</a:t>
            </a:fld>
            <a:endParaRPr lang="fr-FR"/>
          </a:p>
        </p:txBody>
      </p:sp>
    </p:spTree>
    <p:extLst>
      <p:ext uri="{BB962C8B-B14F-4D97-AF65-F5344CB8AC3E}">
        <p14:creationId xmlns:p14="http://schemas.microsoft.com/office/powerpoint/2010/main" val="381511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8B5F31F-E2DB-3651-6616-F32568716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FD57BE9-6990-F09A-FA37-C9FC9B7410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339641-491B-A46C-5CAF-DA4CFF9137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41BC3-EEE2-47DA-81A9-232DFF142DBB}" type="datetime1">
              <a:rPr lang="fr-FR" smtClean="0"/>
              <a:t>13/05/2025</a:t>
            </a:fld>
            <a:endParaRPr lang="fr-FR"/>
          </a:p>
        </p:txBody>
      </p:sp>
      <p:sp>
        <p:nvSpPr>
          <p:cNvPr id="5" name="Espace réservé du pied de page 4">
            <a:extLst>
              <a:ext uri="{FF2B5EF4-FFF2-40B4-BE49-F238E27FC236}">
                <a16:creationId xmlns:a16="http://schemas.microsoft.com/office/drawing/2014/main" id="{EEB8DB4E-2701-DE6E-4FB1-D6029D521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965ED26-7BE3-A7E4-A783-455C75DC25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AED71-6F8F-477F-AA58-3D975C65D411}" type="slidenum">
              <a:rPr lang="fr-FR" smtClean="0"/>
              <a:t>‹N°›</a:t>
            </a:fld>
            <a:endParaRPr lang="fr-FR"/>
          </a:p>
        </p:txBody>
      </p:sp>
    </p:spTree>
    <p:extLst>
      <p:ext uri="{BB962C8B-B14F-4D97-AF65-F5344CB8AC3E}">
        <p14:creationId xmlns:p14="http://schemas.microsoft.com/office/powerpoint/2010/main" val="3691764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voirie@romainville.fr"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4">
            <a:extLst>
              <a:ext uri="{FF2B5EF4-FFF2-40B4-BE49-F238E27FC236}">
                <a16:creationId xmlns:a16="http://schemas.microsoft.com/office/drawing/2014/main" id="{0CDB760E-AFA1-F842-037D-D717F6C07B4E}"/>
              </a:ext>
            </a:extLst>
          </p:cNvPr>
          <p:cNvSpPr>
            <a:spLocks noGrp="1"/>
          </p:cNvSpPr>
          <p:nvPr>
            <p:ph type="subTitle" idx="1"/>
          </p:nvPr>
        </p:nvSpPr>
        <p:spPr>
          <a:xfrm>
            <a:off x="6252841" y="3572558"/>
            <a:ext cx="4992207" cy="1381182"/>
          </a:xfrm>
        </p:spPr>
        <p:txBody>
          <a:bodyPr>
            <a:normAutofit fontScale="70000" lnSpcReduction="20000"/>
          </a:bodyPr>
          <a:lstStyle/>
          <a:p>
            <a:pPr marL="342900" indent="-342900" algn="r">
              <a:buFont typeface="+mj-lt"/>
              <a:buAutoNum type="arabicPeriod"/>
            </a:pPr>
            <a:r>
              <a:rPr lang="fr-FR" sz="1800" b="1" dirty="0">
                <a:latin typeface="Calibri" panose="020F0502020204030204" pitchFamily="34" charset="0"/>
              </a:rPr>
              <a:t>Rappel du contexte</a:t>
            </a:r>
          </a:p>
          <a:p>
            <a:pPr marL="342900" indent="-342900" algn="r">
              <a:buFont typeface="+mj-lt"/>
              <a:buAutoNum type="arabicPeriod"/>
            </a:pPr>
            <a:r>
              <a:rPr lang="fr-FR" sz="1800" b="1" dirty="0">
                <a:latin typeface="Calibri" panose="020F0502020204030204" pitchFamily="34" charset="0"/>
              </a:rPr>
              <a:t>Le dispositif d’information et de consultation</a:t>
            </a:r>
          </a:p>
          <a:p>
            <a:pPr marL="342900" indent="-342900" algn="r">
              <a:buFont typeface="+mj-lt"/>
              <a:buAutoNum type="arabicPeriod"/>
            </a:pPr>
            <a:r>
              <a:rPr lang="fr-FR" sz="1800" b="1" kern="0" dirty="0">
                <a:effectLst/>
                <a:latin typeface="Calibri" panose="020F0502020204030204" pitchFamily="34" charset="0"/>
                <a:ea typeface="Calibri" panose="020F0502020204030204" pitchFamily="34" charset="0"/>
              </a:rPr>
              <a:t>Analyse thématique des contributions</a:t>
            </a:r>
          </a:p>
          <a:p>
            <a:endParaRPr lang="fr-FR" sz="1800" dirty="0">
              <a:effectLst/>
              <a:latin typeface="Calibri" panose="020F0502020204030204" pitchFamily="34" charset="0"/>
              <a:ea typeface="Calibri" panose="020F0502020204030204" pitchFamily="34" charset="0"/>
            </a:endParaRPr>
          </a:p>
          <a:p>
            <a:pPr algn="r"/>
            <a:r>
              <a:rPr lang="fr-FR" dirty="0"/>
              <a:t>OCTOBRE 2024</a:t>
            </a:r>
          </a:p>
        </p:txBody>
      </p:sp>
      <p:sp>
        <p:nvSpPr>
          <p:cNvPr id="5" name="Titre 5">
            <a:extLst>
              <a:ext uri="{FF2B5EF4-FFF2-40B4-BE49-F238E27FC236}">
                <a16:creationId xmlns:a16="http://schemas.microsoft.com/office/drawing/2014/main" id="{6CAE2AB0-3BB5-33BB-AD35-52218D17959A}"/>
              </a:ext>
            </a:extLst>
          </p:cNvPr>
          <p:cNvSpPr txBox="1">
            <a:spLocks noGrp="1"/>
          </p:cNvSpPr>
          <p:nvPr>
            <p:ph type="ctrTitle"/>
          </p:nvPr>
        </p:nvSpPr>
        <p:spPr>
          <a:xfrm>
            <a:off x="6096000" y="1734522"/>
            <a:ext cx="5257800" cy="1754326"/>
          </a:xfrm>
          <a:prstGeom prst="rect">
            <a:avLst/>
          </a:prstGeom>
          <a:noFill/>
        </p:spPr>
        <p:txBody>
          <a:bodyPr wrap="square" rtlCol="0">
            <a:spAutoFit/>
          </a:bodyPr>
          <a:lstStyle/>
          <a:p>
            <a:pPr algn="r"/>
            <a:r>
              <a:rPr lang="fr-FR" sz="4000" b="1" u="sng" dirty="0"/>
              <a:t>PLACE DES COMMERCES</a:t>
            </a:r>
            <a:br>
              <a:rPr lang="fr-FR" sz="4000" b="1" u="sng" dirty="0"/>
            </a:br>
            <a:r>
              <a:rPr lang="fr-FR" sz="4000" b="1" dirty="0"/>
              <a:t>Bilan de l’expérimentation</a:t>
            </a:r>
          </a:p>
        </p:txBody>
      </p:sp>
      <p:pic>
        <p:nvPicPr>
          <p:cNvPr id="6" name="Image 5" descr="Une image contenant texte, Police, vert, Graphique&#10;&#10;Description générée automatiquement">
            <a:extLst>
              <a:ext uri="{FF2B5EF4-FFF2-40B4-BE49-F238E27FC236}">
                <a16:creationId xmlns:a16="http://schemas.microsoft.com/office/drawing/2014/main" id="{BFA178DD-0CDD-A66C-95A4-AD6CC9671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00" y="310347"/>
            <a:ext cx="1778000" cy="340360"/>
          </a:xfrm>
          <a:prstGeom prst="rect">
            <a:avLst/>
          </a:prstGeom>
        </p:spPr>
      </p:pic>
      <p:sp>
        <p:nvSpPr>
          <p:cNvPr id="2" name="Espace réservé du numéro de diapositive 1">
            <a:extLst>
              <a:ext uri="{FF2B5EF4-FFF2-40B4-BE49-F238E27FC236}">
                <a16:creationId xmlns:a16="http://schemas.microsoft.com/office/drawing/2014/main" id="{CF466EE2-DB64-1148-D64C-000D61AB12AF}"/>
              </a:ext>
            </a:extLst>
          </p:cNvPr>
          <p:cNvSpPr>
            <a:spLocks noGrp="1"/>
          </p:cNvSpPr>
          <p:nvPr>
            <p:ph type="sldNum" sz="quarter" idx="12"/>
          </p:nvPr>
        </p:nvSpPr>
        <p:spPr/>
        <p:txBody>
          <a:bodyPr/>
          <a:lstStyle/>
          <a:p>
            <a:fld id="{2CBAED71-6F8F-477F-AA58-3D975C65D411}" type="slidenum">
              <a:rPr lang="fr-FR" smtClean="0"/>
              <a:t>1</a:t>
            </a:fld>
            <a:endParaRPr lang="fr-FR"/>
          </a:p>
        </p:txBody>
      </p:sp>
      <p:pic>
        <p:nvPicPr>
          <p:cNvPr id="8" name="Image 7" descr="Une image contenant plein air, avion, Photographie aérienne, transport&#10;&#10;Description générée automatiquement">
            <a:extLst>
              <a:ext uri="{FF2B5EF4-FFF2-40B4-BE49-F238E27FC236}">
                <a16:creationId xmlns:a16="http://schemas.microsoft.com/office/drawing/2014/main" id="{F1415217-AAF7-DD5B-D1D1-BBE6B4477548}"/>
              </a:ext>
            </a:extLst>
          </p:cNvPr>
          <p:cNvPicPr>
            <a:picLocks noChangeAspect="1"/>
          </p:cNvPicPr>
          <p:nvPr/>
        </p:nvPicPr>
        <p:blipFill>
          <a:blip r:embed="rId3">
            <a:extLst>
              <a:ext uri="{28A0092B-C50C-407E-A947-70E740481C1C}">
                <a14:useLocalDpi xmlns:a14="http://schemas.microsoft.com/office/drawing/2010/main" val="0"/>
              </a:ext>
            </a:extLst>
          </a:blip>
          <a:srcRect l="11438" t="22250" r="17539" b="482"/>
          <a:stretch/>
        </p:blipFill>
        <p:spPr>
          <a:xfrm>
            <a:off x="142043" y="1570468"/>
            <a:ext cx="5797118" cy="4032294"/>
          </a:xfrm>
          <a:prstGeom prst="rect">
            <a:avLst/>
          </a:prstGeom>
        </p:spPr>
      </p:pic>
    </p:spTree>
    <p:extLst>
      <p:ext uri="{BB962C8B-B14F-4D97-AF65-F5344CB8AC3E}">
        <p14:creationId xmlns:p14="http://schemas.microsoft.com/office/powerpoint/2010/main" val="95794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10</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10</a:t>
            </a:fld>
            <a:endParaRPr lang="fr-FR"/>
          </a:p>
        </p:txBody>
      </p:sp>
      <p:sp>
        <p:nvSpPr>
          <p:cNvPr id="3" name="Rectangle 2">
            <a:extLst>
              <a:ext uri="{FF2B5EF4-FFF2-40B4-BE49-F238E27FC236}">
                <a16:creationId xmlns:a16="http://schemas.microsoft.com/office/drawing/2014/main" id="{B9CCD9DE-0535-0031-6A0D-22FECF10CCDC}"/>
              </a:ext>
            </a:extLst>
          </p:cNvPr>
          <p:cNvSpPr/>
          <p:nvPr/>
        </p:nvSpPr>
        <p:spPr>
          <a:xfrm>
            <a:off x="0" y="0"/>
            <a:ext cx="12191999" cy="612559"/>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C3DDB62-0AEB-C815-5A2F-97F6DB6A205F}"/>
              </a:ext>
            </a:extLst>
          </p:cNvPr>
          <p:cNvSpPr txBox="1">
            <a:spLocks/>
          </p:cNvSpPr>
          <p:nvPr/>
        </p:nvSpPr>
        <p:spPr>
          <a:xfrm>
            <a:off x="168676" y="169527"/>
            <a:ext cx="11785422" cy="300437"/>
          </a:xfrm>
          <a:prstGeom prst="rect">
            <a:avLst/>
          </a:prstGeom>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cap="all" dirty="0">
                <a:solidFill>
                  <a:srgbClr val="FFFFFF"/>
                </a:solidFill>
              </a:rPr>
              <a:t>3. Analyse thématique des contributions</a:t>
            </a:r>
          </a:p>
        </p:txBody>
      </p:sp>
      <p:pic>
        <p:nvPicPr>
          <p:cNvPr id="5" name="Image 4" descr="Une image contenant texte, Police, vert, Graphique&#10;&#10;Description générée automatiquement">
            <a:extLst>
              <a:ext uri="{FF2B5EF4-FFF2-40B4-BE49-F238E27FC236}">
                <a16:creationId xmlns:a16="http://schemas.microsoft.com/office/drawing/2014/main" id="{4266DA79-8954-7FED-7DB5-1355B26F1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7" name="ZoneTexte 6">
            <a:extLst>
              <a:ext uri="{FF2B5EF4-FFF2-40B4-BE49-F238E27FC236}">
                <a16:creationId xmlns:a16="http://schemas.microsoft.com/office/drawing/2014/main" id="{A20E3A8D-CDB8-A72A-B686-D94A51B5EC01}"/>
              </a:ext>
            </a:extLst>
          </p:cNvPr>
          <p:cNvSpPr txBox="1"/>
          <p:nvPr/>
        </p:nvSpPr>
        <p:spPr>
          <a:xfrm>
            <a:off x="359664" y="1568891"/>
            <a:ext cx="6378487" cy="4216539"/>
          </a:xfrm>
          <a:prstGeom prst="rect">
            <a:avLst/>
          </a:prstGeom>
          <a:noFill/>
          <a:ln w="28575">
            <a:solidFill>
              <a:schemeClr val="accent3"/>
            </a:solidFill>
            <a:prstDash val="dash"/>
          </a:ln>
        </p:spPr>
        <p:txBody>
          <a:bodyPr wrap="square" lIns="91440" tIns="45720" rIns="91440" bIns="45720" anchor="t">
            <a:spAutoFit/>
          </a:bodyPr>
          <a:lstStyle/>
          <a:p>
            <a:pPr>
              <a:lnSpc>
                <a:spcPct val="100000"/>
              </a:lnSpc>
            </a:pPr>
            <a:r>
              <a:rPr lang="fr-FR" sz="1600" b="1" dirty="0"/>
              <a:t>CONSTAT</a:t>
            </a:r>
          </a:p>
          <a:p>
            <a:pPr>
              <a:lnSpc>
                <a:spcPct val="100000"/>
              </a:lnSpc>
            </a:pPr>
            <a:r>
              <a:rPr lang="fr-FR" sz="1200" dirty="0"/>
              <a:t>Les personnes interrogées </a:t>
            </a:r>
            <a:r>
              <a:rPr lang="fr-FR" sz="1200" b="1" dirty="0"/>
              <a:t>sont en grande majorité satisfaites de la place. </a:t>
            </a:r>
            <a:r>
              <a:rPr lang="fr-FR" sz="1200" dirty="0"/>
              <a:t>C’est un espace qui offre plusieurs avantages </a:t>
            </a:r>
            <a:r>
              <a:rPr lang="fr-FR" sz="1200" b="1" dirty="0"/>
              <a:t>en lien avec la fermeture de l’avenue Wilson </a:t>
            </a:r>
            <a:r>
              <a:rPr lang="fr-FR" sz="1200" dirty="0"/>
              <a:t>: </a:t>
            </a:r>
          </a:p>
          <a:p>
            <a:pPr marL="285750" indent="-285750">
              <a:buFont typeface="Courier New" panose="02070309020205020404" pitchFamily="49" charset="0"/>
              <a:buChar char="o"/>
            </a:pPr>
            <a:r>
              <a:rPr lang="fr-FR" sz="1200" dirty="0"/>
              <a:t>Réduction de la circulation et des nuisances associées (pollution, bruit)</a:t>
            </a:r>
          </a:p>
          <a:p>
            <a:pPr marL="285750" indent="-285750">
              <a:buFont typeface="Courier New" panose="02070309020205020404" pitchFamily="49" charset="0"/>
              <a:buChar char="o"/>
            </a:pPr>
            <a:r>
              <a:rPr lang="fr-FR" sz="1200" dirty="0"/>
              <a:t>Place piétonne avec un mobilier urbain propice à la rencontre, à la discussion ou au repos</a:t>
            </a:r>
          </a:p>
          <a:p>
            <a:pPr marL="285750" indent="-285750">
              <a:buFont typeface="Courier New" panose="02070309020205020404" pitchFamily="49" charset="0"/>
              <a:buChar char="o"/>
            </a:pPr>
            <a:r>
              <a:rPr lang="fr-FR" sz="1200" dirty="0"/>
              <a:t>Lien avec le conservatoire réussi : sécurise la sortie des enfants, permet aux accompagnants de patienter dans un espace agréable</a:t>
            </a:r>
          </a:p>
          <a:p>
            <a:pPr marL="285750" indent="-285750">
              <a:buFont typeface="Courier New" panose="02070309020205020404" pitchFamily="49" charset="0"/>
              <a:buChar char="o"/>
            </a:pPr>
            <a:r>
              <a:rPr lang="fr-FR" sz="1200" dirty="0"/>
              <a:t>Les enfants peuvent jouer en toute sécurité</a:t>
            </a:r>
          </a:p>
          <a:p>
            <a:pPr marL="285750" indent="-285750">
              <a:lnSpc>
                <a:spcPct val="100000"/>
              </a:lnSpc>
              <a:buFont typeface="Courier New" panose="02070309020205020404" pitchFamily="49" charset="0"/>
              <a:buChar char="o"/>
            </a:pPr>
            <a:r>
              <a:rPr lang="fr-FR" sz="1200" dirty="0"/>
              <a:t>Permet l’installation de terrasses pour les commerçants (beaucoup de personnes aimerait qu’il y en ait plus)</a:t>
            </a:r>
          </a:p>
          <a:p>
            <a:pPr marL="285750" indent="-285750">
              <a:buFont typeface="Courier New" panose="02070309020205020404" pitchFamily="49" charset="0"/>
              <a:buChar char="o"/>
            </a:pPr>
            <a:r>
              <a:rPr lang="fr-FR" sz="1200" dirty="0"/>
              <a:t>Redonne un centre agréable à Romainville, avec un aménagement donnant une sensation d’unité</a:t>
            </a:r>
          </a:p>
          <a:p>
            <a:pPr marL="285750" indent="-285750">
              <a:buFont typeface="Courier New" panose="02070309020205020404" pitchFamily="49" charset="0"/>
              <a:buChar char="o"/>
            </a:pPr>
            <a:r>
              <a:rPr lang="fr-FR" sz="1200" dirty="0"/>
              <a:t>Améliore l’image de la ville (certaines personnes ont changé leur trajet piéton pour passer par la place)</a:t>
            </a:r>
          </a:p>
          <a:p>
            <a:pPr>
              <a:lnSpc>
                <a:spcPct val="100000"/>
              </a:lnSpc>
            </a:pPr>
            <a:endParaRPr lang="fr-FR" sz="1200" dirty="0"/>
          </a:p>
          <a:p>
            <a:r>
              <a:rPr lang="fr-FR" sz="1200" dirty="0"/>
              <a:t>Certains riverains proches de la place alertent cependant sur les </a:t>
            </a:r>
            <a:r>
              <a:rPr lang="fr-FR" sz="1200" b="1" dirty="0"/>
              <a:t>nuisances</a:t>
            </a:r>
            <a:r>
              <a:rPr lang="fr-FR" sz="1200" dirty="0"/>
              <a:t> qui peuvent avoir lieu la nuit du fait des regroupements aux tables. Une des tables semble être utilisée uniquement par les clients du café PMU alors que ce mobilier est public et pour toutes et tous.</a:t>
            </a:r>
          </a:p>
          <a:p>
            <a:pPr>
              <a:lnSpc>
                <a:spcPct val="100000"/>
              </a:lnSpc>
            </a:pPr>
            <a:r>
              <a:rPr lang="fr-FR" sz="1200" dirty="0"/>
              <a:t> </a:t>
            </a:r>
          </a:p>
          <a:p>
            <a:pPr>
              <a:lnSpc>
                <a:spcPct val="100000"/>
              </a:lnSpc>
            </a:pPr>
            <a:r>
              <a:rPr lang="fr-FR" sz="1200" dirty="0"/>
              <a:t>Le manque de </a:t>
            </a:r>
            <a:r>
              <a:rPr lang="fr-FR" sz="1200" b="1" dirty="0"/>
              <a:t>poubelles de rue </a:t>
            </a:r>
            <a:r>
              <a:rPr lang="fr-FR" sz="1200" dirty="0"/>
              <a:t>a été relevé à plusieurs reprises.</a:t>
            </a:r>
          </a:p>
          <a:p>
            <a:pPr>
              <a:lnSpc>
                <a:spcPct val="100000"/>
              </a:lnSpc>
            </a:pPr>
            <a:endParaRPr lang="fr-FR" sz="1200" dirty="0"/>
          </a:p>
          <a:p>
            <a:pPr>
              <a:lnSpc>
                <a:spcPct val="100000"/>
              </a:lnSpc>
            </a:pPr>
            <a:r>
              <a:rPr lang="fr-FR" sz="1200" dirty="0"/>
              <a:t>Par ailleurs, la grande majorité des interrogés a fait état d’un </a:t>
            </a:r>
            <a:r>
              <a:rPr lang="fr-FR" sz="1200" b="1" dirty="0"/>
              <a:t>manque de végétation et d’ombre</a:t>
            </a:r>
            <a:r>
              <a:rPr lang="fr-FR" sz="1200" dirty="0"/>
              <a:t>. </a:t>
            </a:r>
            <a:endParaRPr lang="fr-FR" sz="1200" dirty="0">
              <a:highlight>
                <a:srgbClr val="C0C0C0"/>
              </a:highlight>
            </a:endParaRPr>
          </a:p>
        </p:txBody>
      </p:sp>
      <p:sp>
        <p:nvSpPr>
          <p:cNvPr id="10" name="ZoneTexte 9">
            <a:extLst>
              <a:ext uri="{FF2B5EF4-FFF2-40B4-BE49-F238E27FC236}">
                <a16:creationId xmlns:a16="http://schemas.microsoft.com/office/drawing/2014/main" id="{77D194E4-9C90-F1AB-9B7D-E86BD61AD4A9}"/>
              </a:ext>
            </a:extLst>
          </p:cNvPr>
          <p:cNvSpPr txBox="1"/>
          <p:nvPr/>
        </p:nvSpPr>
        <p:spPr>
          <a:xfrm>
            <a:off x="2329755" y="717173"/>
            <a:ext cx="7946458" cy="646331"/>
          </a:xfrm>
          <a:prstGeom prst="rect">
            <a:avLst/>
          </a:prstGeom>
          <a:noFill/>
        </p:spPr>
        <p:txBody>
          <a:bodyPr wrap="square">
            <a:spAutoFit/>
          </a:bodyPr>
          <a:lstStyle/>
          <a:p>
            <a:pPr algn="ctr">
              <a:lnSpc>
                <a:spcPct val="100000"/>
              </a:lnSpc>
            </a:pPr>
            <a:r>
              <a:rPr lang="fr-FR" sz="1800" b="1" dirty="0"/>
              <a:t>LA PLACE : UN LIEU DE VIE, DE RENCONTRE ET D’ANIMATION MAIS QUI DOIT LAISSER PLUS DE PLACE À LA VÉGÉTATION</a:t>
            </a:r>
          </a:p>
        </p:txBody>
      </p:sp>
      <p:sp>
        <p:nvSpPr>
          <p:cNvPr id="11" name="Rectangle 10">
            <a:extLst>
              <a:ext uri="{FF2B5EF4-FFF2-40B4-BE49-F238E27FC236}">
                <a16:creationId xmlns:a16="http://schemas.microsoft.com/office/drawing/2014/main" id="{819F3D5F-A07C-35D3-0538-4C3ACA5EE3E7}"/>
              </a:ext>
            </a:extLst>
          </p:cNvPr>
          <p:cNvSpPr/>
          <p:nvPr/>
        </p:nvSpPr>
        <p:spPr>
          <a:xfrm>
            <a:off x="6984999" y="1959189"/>
            <a:ext cx="4847337" cy="3381123"/>
          </a:xfrm>
          <a:prstGeom prst="rect">
            <a:avLst/>
          </a:prstGeom>
          <a:ln w="28575">
            <a:prstDash val="dash"/>
          </a:ln>
        </p:spPr>
        <p:style>
          <a:lnRef idx="2">
            <a:schemeClr val="accent3"/>
          </a:lnRef>
          <a:fillRef idx="1">
            <a:schemeClr val="lt1"/>
          </a:fillRef>
          <a:effectRef idx="0">
            <a:schemeClr val="accent3"/>
          </a:effectRef>
          <a:fontRef idx="minor">
            <a:schemeClr val="dk1"/>
          </a:fontRef>
        </p:style>
        <p:txBody>
          <a:bodyPr rtlCol="0" anchor="ctr"/>
          <a:lstStyle/>
          <a:p>
            <a:r>
              <a:rPr lang="fr-FR" sz="1600" b="1" dirty="0"/>
              <a:t>INQUIÉTUDES / REMARQUES</a:t>
            </a:r>
          </a:p>
          <a:p>
            <a:pPr marL="171450" indent="-171450">
              <a:buFont typeface="Symbol" panose="05050102010706020507" pitchFamily="18" charset="2"/>
              <a:buChar char="Þ"/>
            </a:pPr>
            <a:r>
              <a:rPr lang="fr-FR" sz="1200" dirty="0"/>
              <a:t>Comment la tranquillité des riverains sera-t-elle garantie en dehors des heures de travail de la PM ?</a:t>
            </a:r>
          </a:p>
          <a:p>
            <a:pPr marL="171450" indent="-171450">
              <a:buFont typeface="Symbol" panose="05050102010706020507" pitchFamily="18" charset="2"/>
              <a:buChar char="Þ"/>
            </a:pPr>
            <a:r>
              <a:rPr lang="fr-FR" sz="1200" dirty="0"/>
              <a:t>Quelle est la capacité de la ville à entretenir les futurs espaces verts et à maintenir l’espace public propre ?</a:t>
            </a:r>
          </a:p>
          <a:p>
            <a:pPr marL="171450" indent="-171450">
              <a:buFont typeface="Symbol" panose="05050102010706020507" pitchFamily="18" charset="2"/>
              <a:buChar char="Þ"/>
            </a:pPr>
            <a:r>
              <a:rPr lang="fr-FR" sz="1200" dirty="0"/>
              <a:t>La végétation en pot est-elle transitoire ou est-ce la seule solution de végétalisation ? </a:t>
            </a:r>
            <a:endParaRPr lang="fr-FR" sz="1200" dirty="0">
              <a:highlight>
                <a:srgbClr val="C0C0C0"/>
              </a:highlight>
            </a:endParaRPr>
          </a:p>
          <a:p>
            <a:pPr marL="171450" indent="-171450">
              <a:buFont typeface="Symbol" panose="05050102010706020507" pitchFamily="18" charset="2"/>
              <a:buChar char="Þ"/>
            </a:pPr>
            <a:r>
              <a:rPr lang="fr-FR" sz="1200" dirty="0"/>
              <a:t>Il est important que ce nouvel espace public reste ouvert et s’adresse à tout le monde (pas uniquement les habitant.es du centre-ville)</a:t>
            </a:r>
          </a:p>
          <a:p>
            <a:pPr marL="171450" indent="-171450">
              <a:buFont typeface="Symbol" panose="05050102010706020507" pitchFamily="18" charset="2"/>
              <a:buChar char="Þ"/>
            </a:pPr>
            <a:r>
              <a:rPr lang="fr-FR" sz="1200" dirty="0"/>
              <a:t>Il serait intéressant de maintenir le lien entre la place et la fontaine et de laisser les passages ouverts</a:t>
            </a:r>
          </a:p>
          <a:p>
            <a:pPr marL="171450" indent="-171450">
              <a:buFont typeface="Symbol" panose="05050102010706020507" pitchFamily="18" charset="2"/>
              <a:buChar char="Þ"/>
            </a:pPr>
            <a:r>
              <a:rPr lang="fr-FR" sz="1200" dirty="0"/>
              <a:t>Prévoir un mobilier urbain multi-usages (assises au quotidien et gradins pour des évènements culturels)</a:t>
            </a:r>
          </a:p>
          <a:p>
            <a:pPr marL="171450" indent="-171450">
              <a:buFont typeface="Symbol" panose="05050102010706020507" pitchFamily="18" charset="2"/>
              <a:buChar char="Þ"/>
            </a:pPr>
            <a:r>
              <a:rPr lang="fr-FR" sz="1200" dirty="0"/>
              <a:t>Aménager des espaces dédiés à l’installation potentielle de terrasses privatives devant les commerces (à réfléchir en lien avec les commerçants)</a:t>
            </a:r>
          </a:p>
          <a:p>
            <a:pPr marL="171450" indent="-171450">
              <a:buFont typeface="Symbol" panose="05050102010706020507" pitchFamily="18" charset="2"/>
              <a:buChar char="Þ"/>
            </a:pPr>
            <a:r>
              <a:rPr lang="fr-FR" sz="1200" dirty="0"/>
              <a:t>Prévoir des espaces de stockage pour le mobilier urbain</a:t>
            </a:r>
          </a:p>
        </p:txBody>
      </p:sp>
    </p:spTree>
    <p:extLst>
      <p:ext uri="{BB962C8B-B14F-4D97-AF65-F5344CB8AC3E}">
        <p14:creationId xmlns:p14="http://schemas.microsoft.com/office/powerpoint/2010/main" val="190120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80C5B-8B8E-624C-88FB-3BF18B912B7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95CEAE2-E6B8-CC72-378B-CCF57326DAC9}"/>
              </a:ext>
            </a:extLst>
          </p:cNvPr>
          <p:cNvSpPr>
            <a:spLocks noGrp="1"/>
          </p:cNvSpPr>
          <p:nvPr>
            <p:ph type="sldNum" sz="quarter" idx="12"/>
          </p:nvPr>
        </p:nvSpPr>
        <p:spPr/>
        <p:txBody>
          <a:bodyPr/>
          <a:lstStyle/>
          <a:p>
            <a:fld id="{2CBAED71-6F8F-477F-AA58-3D975C65D411}" type="slidenum">
              <a:rPr lang="fr-FR" smtClean="0"/>
              <a:t>11</a:t>
            </a:fld>
            <a:endParaRPr lang="fr-FR" dirty="0"/>
          </a:p>
        </p:txBody>
      </p:sp>
      <p:sp>
        <p:nvSpPr>
          <p:cNvPr id="6" name="Espace réservé du numéro de diapositive 1">
            <a:extLst>
              <a:ext uri="{FF2B5EF4-FFF2-40B4-BE49-F238E27FC236}">
                <a16:creationId xmlns:a16="http://schemas.microsoft.com/office/drawing/2014/main" id="{CA641FBC-09B9-3DDE-AE9D-E7638A4128F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11</a:t>
            </a:fld>
            <a:endParaRPr lang="fr-FR"/>
          </a:p>
        </p:txBody>
      </p:sp>
      <p:sp>
        <p:nvSpPr>
          <p:cNvPr id="3" name="Rectangle 2">
            <a:extLst>
              <a:ext uri="{FF2B5EF4-FFF2-40B4-BE49-F238E27FC236}">
                <a16:creationId xmlns:a16="http://schemas.microsoft.com/office/drawing/2014/main" id="{EA109F9D-CB89-A51B-0BDE-61BC259A76E8}"/>
              </a:ext>
            </a:extLst>
          </p:cNvPr>
          <p:cNvSpPr/>
          <p:nvPr/>
        </p:nvSpPr>
        <p:spPr>
          <a:xfrm>
            <a:off x="0" y="0"/>
            <a:ext cx="12191999" cy="612559"/>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24F173AB-1F58-FF8F-34F4-32722888F8AB}"/>
              </a:ext>
            </a:extLst>
          </p:cNvPr>
          <p:cNvSpPr txBox="1">
            <a:spLocks/>
          </p:cNvSpPr>
          <p:nvPr/>
        </p:nvSpPr>
        <p:spPr>
          <a:xfrm>
            <a:off x="168676" y="169527"/>
            <a:ext cx="11785422" cy="300437"/>
          </a:xfrm>
          <a:prstGeom prst="rect">
            <a:avLst/>
          </a:prstGeom>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cap="all" dirty="0">
                <a:solidFill>
                  <a:srgbClr val="FFFFFF"/>
                </a:solidFill>
              </a:rPr>
              <a:t>3. Analyse thématique des contributions</a:t>
            </a:r>
          </a:p>
        </p:txBody>
      </p:sp>
      <p:pic>
        <p:nvPicPr>
          <p:cNvPr id="5" name="Image 4" descr="Une image contenant texte, Police, vert, Graphique&#10;&#10;Description générée automatiquement">
            <a:extLst>
              <a:ext uri="{FF2B5EF4-FFF2-40B4-BE49-F238E27FC236}">
                <a16:creationId xmlns:a16="http://schemas.microsoft.com/office/drawing/2014/main" id="{F6031A9B-D143-9C3D-2B13-15CD72C19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8" name="Rectangle 7">
            <a:extLst>
              <a:ext uri="{FF2B5EF4-FFF2-40B4-BE49-F238E27FC236}">
                <a16:creationId xmlns:a16="http://schemas.microsoft.com/office/drawing/2014/main" id="{ABFD58A3-F13E-3904-27EB-A96148328FC6}"/>
              </a:ext>
            </a:extLst>
          </p:cNvPr>
          <p:cNvSpPr/>
          <p:nvPr/>
        </p:nvSpPr>
        <p:spPr>
          <a:xfrm>
            <a:off x="1330170" y="1658333"/>
            <a:ext cx="9531659" cy="4342972"/>
          </a:xfrm>
          <a:prstGeom prst="rect">
            <a:avLst/>
          </a:prstGeom>
          <a:noFill/>
          <a:ln w="28575">
            <a:prstDash val="dash"/>
          </a:ln>
        </p:spPr>
        <p:style>
          <a:lnRef idx="2">
            <a:schemeClr val="accent3"/>
          </a:lnRef>
          <a:fillRef idx="1">
            <a:schemeClr val="lt1"/>
          </a:fillRef>
          <a:effectRef idx="0">
            <a:schemeClr val="accent3"/>
          </a:effectRef>
          <a:fontRef idx="minor">
            <a:schemeClr val="dk1"/>
          </a:fontRef>
        </p:style>
        <p:txBody>
          <a:bodyPr numCol="2" spcCol="360000" rtlCol="0" anchor="ctr"/>
          <a:lstStyle/>
          <a:p>
            <a:r>
              <a:rPr lang="fr-FR" sz="1600" b="1" dirty="0"/>
              <a:t>PROPOSITIONS / IDÉES :</a:t>
            </a:r>
          </a:p>
          <a:p>
            <a:endParaRPr lang="fr-FR" sz="1200" dirty="0"/>
          </a:p>
          <a:p>
            <a:r>
              <a:rPr lang="fr-FR" sz="1200" dirty="0"/>
              <a:t>Beaucoup d’idées pour </a:t>
            </a:r>
            <a:r>
              <a:rPr lang="fr-FR" sz="1200" b="1" dirty="0"/>
              <a:t>développer les usages de ce nouvel espace public</a:t>
            </a:r>
            <a:r>
              <a:rPr lang="fr-FR" sz="1200" dirty="0"/>
              <a:t> : </a:t>
            </a:r>
          </a:p>
          <a:p>
            <a:pPr marL="171450" indent="-171450">
              <a:buFont typeface="Courier New" panose="02070309020205020404" pitchFamily="49" charset="0"/>
              <a:buChar char="o"/>
            </a:pPr>
            <a:r>
              <a:rPr lang="fr-FR" sz="1200" dirty="0"/>
              <a:t>Travailler la signalétique des espaces de rencontre pour une meilleure lisibilité</a:t>
            </a:r>
          </a:p>
          <a:p>
            <a:pPr marL="171450" indent="-171450">
              <a:buFont typeface="Courier New" panose="02070309020205020404" pitchFamily="49" charset="0"/>
              <a:buChar char="o"/>
            </a:pPr>
            <a:r>
              <a:rPr lang="fr-FR" sz="1200" dirty="0"/>
              <a:t>Aire de jeux (notamment pour les tous petits), jeux dessinés au sol, parcours aventure, manège…</a:t>
            </a:r>
          </a:p>
          <a:p>
            <a:pPr marL="171450" indent="-171450">
              <a:buFont typeface="Courier New" panose="02070309020205020404" pitchFamily="49" charset="0"/>
              <a:buChar char="o"/>
            </a:pPr>
            <a:r>
              <a:rPr lang="fr-FR" sz="1200" dirty="0"/>
              <a:t>Jeux d’échecs, jeux d’adresse avec des animateurs</a:t>
            </a:r>
          </a:p>
          <a:p>
            <a:pPr marL="171450" indent="-171450">
              <a:buFont typeface="Courier New" panose="02070309020205020404" pitchFamily="49" charset="0"/>
              <a:buChar char="o"/>
            </a:pPr>
            <a:r>
              <a:rPr lang="fr-FR" sz="1200" dirty="0"/>
              <a:t>Organisation d’évènements sur la place : fête de quartier, romainville l’été, concerts (avec le conservatoire), braderie, théâtre, marché de Noël…</a:t>
            </a:r>
          </a:p>
          <a:p>
            <a:pPr marL="171450" indent="-171450">
              <a:buFont typeface="Courier New" panose="02070309020205020404" pitchFamily="49" charset="0"/>
              <a:buChar char="o"/>
            </a:pPr>
            <a:r>
              <a:rPr lang="fr-FR" sz="1200" dirty="0"/>
              <a:t>Accueil d’activités commerciales qui permettraient d’animer l’espace : plus d’offre de restauration en général, foodtrucks, cafés, kiosques, cabane avec des propositions saisonnière (glace, crêpe, vin chaud…)</a:t>
            </a:r>
          </a:p>
          <a:p>
            <a:pPr marL="171450" indent="-171450">
              <a:buFont typeface="Courier New" panose="02070309020205020404" pitchFamily="49" charset="0"/>
              <a:buChar char="o"/>
            </a:pPr>
            <a:r>
              <a:rPr lang="fr-FR" sz="1200" dirty="0"/>
              <a:t>Déplacer le kiosque à journaux sur la place, élargir ces activités en faisant de la diffusion d’information (culture, évènements municipaux…)</a:t>
            </a:r>
          </a:p>
          <a:p>
            <a:pPr marL="171450" indent="-171450">
              <a:buFont typeface="Courier New" panose="02070309020205020404" pitchFamily="49" charset="0"/>
              <a:buChar char="o"/>
            </a:pPr>
            <a:r>
              <a:rPr lang="fr-FR" sz="1200" dirty="0"/>
              <a:t>Installer une boite aux lettres</a:t>
            </a:r>
          </a:p>
          <a:p>
            <a:pPr marL="171450" indent="-171450">
              <a:buFont typeface="Courier New" panose="02070309020205020404" pitchFamily="49" charset="0"/>
              <a:buChar char="o"/>
            </a:pPr>
            <a:r>
              <a:rPr lang="fr-FR" sz="1200" dirty="0"/>
              <a:t>Un kiosque à musique pour faire le lien avec le conservatoire</a:t>
            </a:r>
          </a:p>
          <a:p>
            <a:pPr marL="171450" indent="-171450">
              <a:buFont typeface="Courier New" panose="02070309020205020404" pitchFamily="49" charset="0"/>
              <a:buChar char="o"/>
            </a:pPr>
            <a:r>
              <a:rPr lang="fr-FR" sz="1200" dirty="0"/>
              <a:t>Mettre des couleurs avec par exemple des marquages au sol</a:t>
            </a:r>
          </a:p>
          <a:p>
            <a:endParaRPr lang="fr-FR" sz="1200" dirty="0"/>
          </a:p>
          <a:p>
            <a:r>
              <a:rPr lang="fr-FR" sz="1200" dirty="0"/>
              <a:t>Des idées également pour </a:t>
            </a:r>
            <a:r>
              <a:rPr lang="fr-FR" sz="1200" b="1" dirty="0"/>
              <a:t>améliorer le confort de la place </a:t>
            </a:r>
            <a:r>
              <a:rPr lang="fr-FR" sz="1200" dirty="0"/>
              <a:t>:</a:t>
            </a:r>
          </a:p>
          <a:p>
            <a:pPr marL="171450" indent="-171450">
              <a:buFont typeface="Courier New" panose="02070309020205020404" pitchFamily="49" charset="0"/>
              <a:buChar char="o"/>
            </a:pPr>
            <a:r>
              <a:rPr lang="fr-FR" sz="1200" dirty="0"/>
              <a:t>Abris contre le soleil et la pluie</a:t>
            </a:r>
          </a:p>
          <a:p>
            <a:pPr marL="171450" indent="-171450">
              <a:buFont typeface="Courier New" panose="02070309020205020404" pitchFamily="49" charset="0"/>
              <a:buChar char="o"/>
            </a:pPr>
            <a:r>
              <a:rPr lang="fr-FR" sz="1200" dirty="0"/>
              <a:t>Plus de bancs pour favoriser la rencontre et la discussion (par exemple à angle droit)</a:t>
            </a:r>
          </a:p>
          <a:p>
            <a:pPr marL="171450" indent="-171450">
              <a:buFont typeface="Courier New" panose="02070309020205020404" pitchFamily="49" charset="0"/>
              <a:buChar char="o"/>
            </a:pPr>
            <a:r>
              <a:rPr lang="fr-FR" sz="1200" dirty="0"/>
              <a:t>Remise en route de la fontaine, brumisateurs et points d’eau</a:t>
            </a:r>
          </a:p>
          <a:p>
            <a:pPr marL="171450" indent="-171450">
              <a:buFont typeface="Courier New" panose="02070309020205020404" pitchFamily="49" charset="0"/>
              <a:buChar char="o"/>
            </a:pPr>
            <a:r>
              <a:rPr lang="fr-FR" sz="1200" dirty="0"/>
              <a:t>Toilettes publiques</a:t>
            </a:r>
          </a:p>
          <a:p>
            <a:endParaRPr lang="fr-FR" sz="1200" dirty="0"/>
          </a:p>
          <a:p>
            <a:r>
              <a:rPr lang="fr-FR" sz="1200" dirty="0"/>
              <a:t>Des idées portaient également sur la </a:t>
            </a:r>
            <a:r>
              <a:rPr lang="fr-FR" sz="1200" b="1" dirty="0"/>
              <a:t>zone technique inaccessible </a:t>
            </a:r>
            <a:r>
              <a:rPr lang="fr-FR" sz="1200" dirty="0"/>
              <a:t>qui prend beaucoup de place : un aménagement surélevé serait-il possible s’il permet l’accès à la grille ?</a:t>
            </a:r>
          </a:p>
          <a:p>
            <a:endParaRPr lang="fr-FR" sz="1200" dirty="0"/>
          </a:p>
          <a:p>
            <a:r>
              <a:rPr lang="fr-FR" sz="1200" dirty="0"/>
              <a:t>La </a:t>
            </a:r>
            <a:r>
              <a:rPr lang="fr-FR" sz="1200" b="1" dirty="0"/>
              <a:t>végétalisation</a:t>
            </a:r>
            <a:r>
              <a:rPr lang="fr-FR" sz="1200" dirty="0"/>
              <a:t> de l’espace public a également fait l’objet de contributions : </a:t>
            </a:r>
          </a:p>
          <a:p>
            <a:pPr marL="171450" indent="-171450">
              <a:buFont typeface="Courier New" panose="02070309020205020404" pitchFamily="49" charset="0"/>
              <a:buChar char="o"/>
            </a:pPr>
            <a:r>
              <a:rPr lang="fr-FR" sz="1200" dirty="0"/>
              <a:t>Végétalisation au maximum et en pleine terre autant que possible (forêt urbaine)</a:t>
            </a:r>
          </a:p>
          <a:p>
            <a:pPr marL="171450" indent="-171450">
              <a:buFont typeface="Courier New" panose="02070309020205020404" pitchFamily="49" charset="0"/>
              <a:buChar char="o"/>
            </a:pPr>
            <a:r>
              <a:rPr lang="fr-FR" sz="1200" dirty="0"/>
              <a:t>Végétalisation de la fontaine si pas possible de la remettre en route</a:t>
            </a:r>
          </a:p>
          <a:p>
            <a:pPr marL="171450" indent="-171450">
              <a:buFont typeface="Courier New" panose="02070309020205020404" pitchFamily="49" charset="0"/>
              <a:buChar char="o"/>
            </a:pPr>
            <a:r>
              <a:rPr lang="fr-FR" sz="1200" dirty="0"/>
              <a:t>Extension de la réflexion aux rues alentour </a:t>
            </a:r>
          </a:p>
          <a:p>
            <a:pPr marL="171450" indent="-171450">
              <a:buFont typeface="Courier New" panose="02070309020205020404" pitchFamily="49" charset="0"/>
              <a:buChar char="o"/>
            </a:pPr>
            <a:r>
              <a:rPr lang="fr-FR" sz="1200" dirty="0"/>
              <a:t>Mise en place d’un arbre « totem » sur la place (ou d’une œuvre d’art)</a:t>
            </a:r>
          </a:p>
          <a:p>
            <a:pPr marL="171450" indent="-171450">
              <a:buFont typeface="Courier New" panose="02070309020205020404" pitchFamily="49" charset="0"/>
              <a:buChar char="o"/>
            </a:pPr>
            <a:r>
              <a:rPr lang="fr-FR" sz="1200" dirty="0"/>
              <a:t>Utilisation d’essences adaptées à notre climat</a:t>
            </a:r>
          </a:p>
          <a:p>
            <a:pPr marL="171450" indent="-171450">
              <a:buFont typeface="Courier New" panose="02070309020205020404" pitchFamily="49" charset="0"/>
              <a:buChar char="o"/>
            </a:pPr>
            <a:r>
              <a:rPr lang="fr-FR" sz="1200" dirty="0"/>
              <a:t>Végétalisation du recoin vers le parking pour que ça ne se transforme pas en « coin pipi »</a:t>
            </a:r>
          </a:p>
        </p:txBody>
      </p:sp>
      <p:sp>
        <p:nvSpPr>
          <p:cNvPr id="10" name="ZoneTexte 9">
            <a:extLst>
              <a:ext uri="{FF2B5EF4-FFF2-40B4-BE49-F238E27FC236}">
                <a16:creationId xmlns:a16="http://schemas.microsoft.com/office/drawing/2014/main" id="{DC18234E-8E9E-ADCB-DDE0-25DD163FDCD7}"/>
              </a:ext>
            </a:extLst>
          </p:cNvPr>
          <p:cNvSpPr txBox="1"/>
          <p:nvPr/>
        </p:nvSpPr>
        <p:spPr>
          <a:xfrm>
            <a:off x="2329755" y="717173"/>
            <a:ext cx="7946458" cy="646331"/>
          </a:xfrm>
          <a:prstGeom prst="rect">
            <a:avLst/>
          </a:prstGeom>
          <a:noFill/>
        </p:spPr>
        <p:txBody>
          <a:bodyPr wrap="square">
            <a:spAutoFit/>
          </a:bodyPr>
          <a:lstStyle/>
          <a:p>
            <a:pPr algn="ctr">
              <a:lnSpc>
                <a:spcPct val="100000"/>
              </a:lnSpc>
            </a:pPr>
            <a:r>
              <a:rPr lang="fr-FR" sz="1800" b="1" dirty="0"/>
              <a:t>LA PLACE : UN LIEU DE VIE, DE RENCONTRE ET D’ANIMATION MAIS QUI DOIT LAISSER PLUS DE PLACE À LA VÉGÉTATION</a:t>
            </a:r>
          </a:p>
        </p:txBody>
      </p:sp>
    </p:spTree>
    <p:extLst>
      <p:ext uri="{BB962C8B-B14F-4D97-AF65-F5344CB8AC3E}">
        <p14:creationId xmlns:p14="http://schemas.microsoft.com/office/powerpoint/2010/main" val="4039188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pPr/>
              <a:t>12</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12</a:t>
            </a:fld>
            <a:endParaRPr lang="fr-FR"/>
          </a:p>
        </p:txBody>
      </p:sp>
      <p:sp>
        <p:nvSpPr>
          <p:cNvPr id="3" name="Rectangle 2">
            <a:extLst>
              <a:ext uri="{FF2B5EF4-FFF2-40B4-BE49-F238E27FC236}">
                <a16:creationId xmlns:a16="http://schemas.microsoft.com/office/drawing/2014/main" id="{B9CCD9DE-0535-0031-6A0D-22FECF10CCDC}"/>
              </a:ext>
            </a:extLst>
          </p:cNvPr>
          <p:cNvSpPr/>
          <p:nvPr/>
        </p:nvSpPr>
        <p:spPr>
          <a:xfrm>
            <a:off x="0" y="0"/>
            <a:ext cx="12191999" cy="612559"/>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C3DDB62-0AEB-C815-5A2F-97F6DB6A205F}"/>
              </a:ext>
            </a:extLst>
          </p:cNvPr>
          <p:cNvSpPr txBox="1">
            <a:spLocks/>
          </p:cNvSpPr>
          <p:nvPr/>
        </p:nvSpPr>
        <p:spPr>
          <a:xfrm>
            <a:off x="168676" y="169527"/>
            <a:ext cx="11785422" cy="300437"/>
          </a:xfrm>
          <a:prstGeom prst="rect">
            <a:avLst/>
          </a:prstGeom>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cap="all" dirty="0">
                <a:solidFill>
                  <a:srgbClr val="FFFFFF"/>
                </a:solidFill>
              </a:rPr>
              <a:t>3. Analyse thématique des contributions</a:t>
            </a:r>
          </a:p>
        </p:txBody>
      </p:sp>
      <p:pic>
        <p:nvPicPr>
          <p:cNvPr id="5" name="Image 4" descr="Une image contenant texte, Police, vert, Graphique&#10;&#10;Description générée automatiquement">
            <a:extLst>
              <a:ext uri="{FF2B5EF4-FFF2-40B4-BE49-F238E27FC236}">
                <a16:creationId xmlns:a16="http://schemas.microsoft.com/office/drawing/2014/main" id="{4266DA79-8954-7FED-7DB5-1355B26F1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7" name="ZoneTexte 6">
            <a:extLst>
              <a:ext uri="{FF2B5EF4-FFF2-40B4-BE49-F238E27FC236}">
                <a16:creationId xmlns:a16="http://schemas.microsoft.com/office/drawing/2014/main" id="{A20E3A8D-CDB8-A72A-B686-D94A51B5EC01}"/>
              </a:ext>
            </a:extLst>
          </p:cNvPr>
          <p:cNvSpPr txBox="1"/>
          <p:nvPr/>
        </p:nvSpPr>
        <p:spPr>
          <a:xfrm>
            <a:off x="739806" y="1324320"/>
            <a:ext cx="5616605" cy="2923877"/>
          </a:xfrm>
          <a:prstGeom prst="rect">
            <a:avLst/>
          </a:prstGeom>
          <a:noFill/>
          <a:ln w="28575">
            <a:solidFill>
              <a:schemeClr val="accent3"/>
            </a:solidFill>
            <a:prstDash val="dash"/>
          </a:ln>
        </p:spPr>
        <p:txBody>
          <a:bodyPr wrap="square" lIns="91440" tIns="45720" rIns="91440" bIns="45720" anchor="t">
            <a:spAutoFit/>
          </a:bodyPr>
          <a:lstStyle/>
          <a:p>
            <a:pPr>
              <a:lnSpc>
                <a:spcPct val="100000"/>
              </a:lnSpc>
            </a:pPr>
            <a:r>
              <a:rPr lang="fr-FR" sz="1600" b="1" dirty="0"/>
              <a:t>CONSTAT</a:t>
            </a:r>
          </a:p>
          <a:p>
            <a:pPr>
              <a:lnSpc>
                <a:spcPct val="100000"/>
              </a:lnSpc>
            </a:pPr>
            <a:r>
              <a:rPr lang="fr-FR" sz="1200" dirty="0"/>
              <a:t>Les personnes interrogées ont globalement fait état de </a:t>
            </a:r>
            <a:r>
              <a:rPr lang="fr-FR" sz="1200" b="1" dirty="0"/>
              <a:t>manque d’information et de concertation </a:t>
            </a:r>
            <a:r>
              <a:rPr lang="fr-FR" sz="1200" dirty="0"/>
              <a:t>en amont du projet :</a:t>
            </a:r>
          </a:p>
          <a:p>
            <a:pPr marL="285750" indent="-285750">
              <a:lnSpc>
                <a:spcPct val="100000"/>
              </a:lnSpc>
              <a:buFont typeface="Courier New" panose="02070309020205020404" pitchFamily="49" charset="0"/>
              <a:buChar char="o"/>
            </a:pPr>
            <a:r>
              <a:rPr lang="fr-FR" sz="1200" dirty="0"/>
              <a:t>Mauvaise communication auprès des riverain.es, certain.es ayant découvert les aménagements et fermetures de rue en rentrant de vacances</a:t>
            </a:r>
          </a:p>
          <a:p>
            <a:pPr marL="285750" indent="-285750">
              <a:lnSpc>
                <a:spcPct val="100000"/>
              </a:lnSpc>
              <a:buFont typeface="Courier New" panose="02070309020205020404" pitchFamily="49" charset="0"/>
              <a:buChar char="o"/>
            </a:pPr>
            <a:r>
              <a:rPr lang="fr-FR" sz="1200" dirty="0"/>
              <a:t>Manque de consultation </a:t>
            </a:r>
            <a:r>
              <a:rPr lang="fr-FR" sz="1200"/>
              <a:t>des commerçant.es et riverain</a:t>
            </a:r>
            <a:r>
              <a:rPr lang="fr-FR" sz="1200" dirty="0"/>
              <a:t>.es en amont, les personnes vivant rue de République auraient également dû être consultées car impactées</a:t>
            </a:r>
          </a:p>
          <a:p>
            <a:pPr marL="285750" indent="-285750">
              <a:lnSpc>
                <a:spcPct val="100000"/>
              </a:lnSpc>
              <a:buFont typeface="Courier New" panose="02070309020205020404" pitchFamily="49" charset="0"/>
              <a:buChar char="o"/>
            </a:pPr>
            <a:r>
              <a:rPr lang="fr-FR" sz="1200" dirty="0"/>
              <a:t>Incompréhension de certaines personnes sur l’aspect provisoire des aménagements (barrières, mobilier urbain, végétation) </a:t>
            </a:r>
          </a:p>
          <a:p>
            <a:pPr marL="285750" indent="-285750">
              <a:buFont typeface="Courier New" panose="02070309020205020404" pitchFamily="49" charset="0"/>
              <a:buChar char="o"/>
            </a:pPr>
            <a:r>
              <a:rPr lang="fr-FR" sz="1200" dirty="0"/>
              <a:t>Manque d’information sur les parcours automobiles et sur les trajets piétons (les commerçants informent beaucoup)</a:t>
            </a:r>
          </a:p>
          <a:p>
            <a:pPr marL="285750" indent="-285750">
              <a:buFont typeface="Courier New" panose="02070309020205020404" pitchFamily="49" charset="0"/>
              <a:buChar char="o"/>
            </a:pPr>
            <a:endParaRPr lang="fr-FR" sz="1200" dirty="0"/>
          </a:p>
          <a:p>
            <a:r>
              <a:rPr lang="fr-FR" sz="1200" dirty="0"/>
              <a:t>Par ailleurs, certaines personnes ont la </a:t>
            </a:r>
            <a:r>
              <a:rPr lang="fr-FR" sz="1200" b="1" dirty="0"/>
              <a:t>sensation que le centre-ville bénéficie de plus d’attention que les autres quartiers </a:t>
            </a:r>
            <a:r>
              <a:rPr lang="fr-FR" sz="1200" dirty="0"/>
              <a:t>et que les travaux d’aménagement sont faits en priorité là-bas.</a:t>
            </a:r>
          </a:p>
        </p:txBody>
      </p:sp>
      <p:sp>
        <p:nvSpPr>
          <p:cNvPr id="8" name="Rectangle 7">
            <a:extLst>
              <a:ext uri="{FF2B5EF4-FFF2-40B4-BE49-F238E27FC236}">
                <a16:creationId xmlns:a16="http://schemas.microsoft.com/office/drawing/2014/main" id="{1EB1318C-F895-3B6D-074F-5CE936408E55}"/>
              </a:ext>
            </a:extLst>
          </p:cNvPr>
          <p:cNvSpPr/>
          <p:nvPr/>
        </p:nvSpPr>
        <p:spPr>
          <a:xfrm>
            <a:off x="6604985" y="1322438"/>
            <a:ext cx="4847209" cy="2923876"/>
          </a:xfrm>
          <a:prstGeom prst="rect">
            <a:avLst/>
          </a:prstGeom>
          <a:ln w="28575">
            <a:prstDash val="dash"/>
          </a:ln>
        </p:spPr>
        <p:style>
          <a:lnRef idx="2">
            <a:schemeClr val="accent3"/>
          </a:lnRef>
          <a:fillRef idx="1">
            <a:schemeClr val="lt1"/>
          </a:fillRef>
          <a:effectRef idx="0">
            <a:schemeClr val="accent3"/>
          </a:effectRef>
          <a:fontRef idx="minor">
            <a:schemeClr val="dk1"/>
          </a:fontRef>
        </p:style>
        <p:txBody>
          <a:bodyPr rtlCol="0" anchor="ctr"/>
          <a:lstStyle/>
          <a:p>
            <a:r>
              <a:rPr lang="fr-FR" sz="1600" b="1" dirty="0"/>
              <a:t>PROPOSITIONS / IDÉES</a:t>
            </a:r>
          </a:p>
          <a:p>
            <a:r>
              <a:rPr lang="fr-FR" sz="1200" dirty="0">
                <a:solidFill>
                  <a:schemeClr val="tx1"/>
                </a:solidFill>
              </a:rPr>
              <a:t>Un certain nombre de contribution porte sur le fait de </a:t>
            </a:r>
            <a:r>
              <a:rPr lang="fr-FR" sz="1200" b="1" dirty="0">
                <a:solidFill>
                  <a:schemeClr val="tx1"/>
                </a:solidFill>
              </a:rPr>
              <a:t>plus associer les habitant.es et usager.es à la réflexion :</a:t>
            </a:r>
          </a:p>
          <a:p>
            <a:pPr marL="171450" indent="-171450">
              <a:buFont typeface="Courier New" panose="02070309020205020404" pitchFamily="49" charset="0"/>
              <a:buChar char="o"/>
            </a:pPr>
            <a:r>
              <a:rPr lang="fr-FR" sz="1200" dirty="0">
                <a:solidFill>
                  <a:schemeClr val="tx1"/>
                </a:solidFill>
              </a:rPr>
              <a:t>Prévoir des temps d’échanges sur place afin de mieux se rendre compte</a:t>
            </a:r>
          </a:p>
          <a:p>
            <a:pPr marL="171450" indent="-171450">
              <a:buFont typeface="Courier New" panose="02070309020205020404" pitchFamily="49" charset="0"/>
              <a:buChar char="o"/>
            </a:pPr>
            <a:r>
              <a:rPr lang="fr-FR" sz="1200" dirty="0">
                <a:solidFill>
                  <a:schemeClr val="tx1"/>
                </a:solidFill>
              </a:rPr>
              <a:t>Expliquer les contraintes réseaux qui ont un impact sur la végétalisation</a:t>
            </a:r>
          </a:p>
          <a:p>
            <a:pPr marL="171450" indent="-171450">
              <a:buFont typeface="Courier New" panose="02070309020205020404" pitchFamily="49" charset="0"/>
              <a:buChar char="o"/>
            </a:pPr>
            <a:r>
              <a:rPr lang="fr-FR" sz="1200" dirty="0">
                <a:solidFill>
                  <a:schemeClr val="tx1"/>
                </a:solidFill>
              </a:rPr>
              <a:t>Faire des consultations en ligne pour que les personnes qui ne peuvent pas de se déplacer puissent donner leur avis</a:t>
            </a:r>
          </a:p>
          <a:p>
            <a:pPr marL="171450" indent="-171450">
              <a:buFont typeface="Courier New" panose="02070309020205020404" pitchFamily="49" charset="0"/>
              <a:buChar char="o"/>
            </a:pPr>
            <a:r>
              <a:rPr lang="fr-FR" sz="1200" dirty="0">
                <a:solidFill>
                  <a:schemeClr val="tx1"/>
                </a:solidFill>
              </a:rPr>
              <a:t>Organiser des chantiers participatifs pour les plantations</a:t>
            </a:r>
          </a:p>
          <a:p>
            <a:pPr marL="171450" indent="-171450">
              <a:buFont typeface="Symbol" panose="05050102010706020507" pitchFamily="18" charset="2"/>
              <a:buChar char="Þ"/>
            </a:pPr>
            <a:endParaRPr lang="fr-FR" sz="1200" dirty="0"/>
          </a:p>
          <a:p>
            <a:r>
              <a:rPr lang="fr-FR" sz="1200" dirty="0"/>
              <a:t>D’</a:t>
            </a:r>
            <a:r>
              <a:rPr lang="fr-FR" sz="1200" b="1" dirty="0"/>
              <a:t>autres contributions </a:t>
            </a:r>
            <a:r>
              <a:rPr lang="fr-FR" sz="1200" dirty="0"/>
              <a:t>:</a:t>
            </a:r>
          </a:p>
          <a:p>
            <a:pPr marL="171450" indent="-171450">
              <a:buFont typeface="Courier New" panose="02070309020205020404" pitchFamily="49" charset="0"/>
              <a:buChar char="o"/>
            </a:pPr>
            <a:r>
              <a:rPr lang="fr-FR" sz="1200" dirty="0"/>
              <a:t>Développer un service de livraison pour ceux qui ne pourront pas se garer</a:t>
            </a:r>
          </a:p>
          <a:p>
            <a:pPr marL="171450" indent="-171450">
              <a:buFont typeface="Courier New" panose="02070309020205020404" pitchFamily="49" charset="0"/>
              <a:buChar char="o"/>
            </a:pPr>
            <a:r>
              <a:rPr lang="fr-FR" sz="1200" dirty="0"/>
              <a:t>Eviter d’installer les PAV sur la place réaménagée, privilégier les RDC sans habitation</a:t>
            </a:r>
          </a:p>
        </p:txBody>
      </p:sp>
      <p:sp>
        <p:nvSpPr>
          <p:cNvPr id="9" name="Rectangle 8">
            <a:extLst>
              <a:ext uri="{FF2B5EF4-FFF2-40B4-BE49-F238E27FC236}">
                <a16:creationId xmlns:a16="http://schemas.microsoft.com/office/drawing/2014/main" id="{7310F060-3C3F-71E4-DDC7-EA2CE0E22B10}"/>
              </a:ext>
            </a:extLst>
          </p:cNvPr>
          <p:cNvSpPr/>
          <p:nvPr/>
        </p:nvSpPr>
        <p:spPr>
          <a:xfrm>
            <a:off x="2662244" y="4520183"/>
            <a:ext cx="6867511" cy="1620644"/>
          </a:xfrm>
          <a:prstGeom prst="rect">
            <a:avLst/>
          </a:prstGeom>
          <a:ln w="28575">
            <a:prstDash val="dash"/>
          </a:ln>
        </p:spPr>
        <p:style>
          <a:lnRef idx="2">
            <a:schemeClr val="accent3"/>
          </a:lnRef>
          <a:fillRef idx="1">
            <a:schemeClr val="lt1"/>
          </a:fillRef>
          <a:effectRef idx="0">
            <a:schemeClr val="accent3"/>
          </a:effectRef>
          <a:fontRef idx="minor">
            <a:schemeClr val="dk1"/>
          </a:fontRef>
        </p:style>
        <p:txBody>
          <a:bodyPr rtlCol="0" anchor="ctr"/>
          <a:lstStyle/>
          <a:p>
            <a:r>
              <a:rPr lang="fr-FR" sz="1600" b="1" dirty="0"/>
              <a:t>INQUIÉTUDES / QUESTIONS</a:t>
            </a:r>
          </a:p>
          <a:p>
            <a:pPr marL="171450" indent="-171450">
              <a:buFont typeface="Symbol" panose="05050102010706020507" pitchFamily="18" charset="2"/>
              <a:buChar char="Þ"/>
            </a:pPr>
            <a:r>
              <a:rPr lang="fr-FR" sz="1200" dirty="0"/>
              <a:t>Comment les travaux pourront-ils commencer en janvier si le plan d’aménagement n’est pas encore stabilisé ?</a:t>
            </a:r>
          </a:p>
          <a:p>
            <a:pPr marL="171450" indent="-171450">
              <a:buFont typeface="Symbol" panose="05050102010706020507" pitchFamily="18" charset="2"/>
              <a:buChar char="Þ"/>
            </a:pPr>
            <a:r>
              <a:rPr lang="fr-FR" sz="1200" dirty="0"/>
              <a:t>Combien de temps vont durer les travaux ?</a:t>
            </a:r>
          </a:p>
          <a:p>
            <a:pPr marL="171450" indent="-171450">
              <a:buFont typeface="Symbol" panose="05050102010706020507" pitchFamily="18" charset="2"/>
              <a:buChar char="Þ"/>
            </a:pPr>
            <a:r>
              <a:rPr lang="fr-FR" sz="1200" dirty="0"/>
              <a:t>Les commerçants du secteur subissent des travaux depuis déjà de nombreux mois et cela va durer encore longtemps. Cela a un impact sur leur activité </a:t>
            </a:r>
          </a:p>
          <a:p>
            <a:pPr marL="171450" indent="-171450">
              <a:buFont typeface="Symbol" panose="05050102010706020507" pitchFamily="18" charset="2"/>
              <a:buChar char="Þ"/>
            </a:pPr>
            <a:r>
              <a:rPr lang="fr-FR" sz="1200" dirty="0"/>
              <a:t>Quel réemploi à l’échelle du projet (cf. Casse Dalle)</a:t>
            </a:r>
          </a:p>
        </p:txBody>
      </p:sp>
      <p:sp>
        <p:nvSpPr>
          <p:cNvPr id="10" name="ZoneTexte 9">
            <a:extLst>
              <a:ext uri="{FF2B5EF4-FFF2-40B4-BE49-F238E27FC236}">
                <a16:creationId xmlns:a16="http://schemas.microsoft.com/office/drawing/2014/main" id="{B0DC0939-F71F-B225-B532-3439AC841E42}"/>
              </a:ext>
            </a:extLst>
          </p:cNvPr>
          <p:cNvSpPr txBox="1"/>
          <p:nvPr/>
        </p:nvSpPr>
        <p:spPr>
          <a:xfrm>
            <a:off x="2329755" y="717173"/>
            <a:ext cx="7946458" cy="369332"/>
          </a:xfrm>
          <a:prstGeom prst="rect">
            <a:avLst/>
          </a:prstGeom>
          <a:noFill/>
        </p:spPr>
        <p:txBody>
          <a:bodyPr wrap="square">
            <a:spAutoFit/>
          </a:bodyPr>
          <a:lstStyle/>
          <a:p>
            <a:pPr algn="ctr">
              <a:lnSpc>
                <a:spcPct val="100000"/>
              </a:lnSpc>
            </a:pPr>
            <a:r>
              <a:rPr lang="fr-FR" sz="1800" b="1" dirty="0"/>
              <a:t>REMARQUES GÉNÉRALES : INFORMATION, CONCERTATION, CALENDRIER…</a:t>
            </a:r>
          </a:p>
        </p:txBody>
      </p:sp>
    </p:spTree>
    <p:extLst>
      <p:ext uri="{BB962C8B-B14F-4D97-AF65-F5344CB8AC3E}">
        <p14:creationId xmlns:p14="http://schemas.microsoft.com/office/powerpoint/2010/main" val="676471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2</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2</a:t>
            </a:fld>
            <a:endParaRPr lang="fr-FR"/>
          </a:p>
        </p:txBody>
      </p:sp>
      <p:pic>
        <p:nvPicPr>
          <p:cNvPr id="7" name="Image 6" descr="Une image contenant texte, Police, vert, Graphique&#10;&#10;Description générée automatiquement">
            <a:extLst>
              <a:ext uri="{FF2B5EF4-FFF2-40B4-BE49-F238E27FC236}">
                <a16:creationId xmlns:a16="http://schemas.microsoft.com/office/drawing/2014/main" id="{861AB0D1-613E-6C66-E475-B39549979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8" name="Rectangle 7">
            <a:extLst>
              <a:ext uri="{FF2B5EF4-FFF2-40B4-BE49-F238E27FC236}">
                <a16:creationId xmlns:a16="http://schemas.microsoft.com/office/drawing/2014/main" id="{BEA6597D-2E1C-1573-2F24-DCF83CBE859B}"/>
              </a:ext>
            </a:extLst>
          </p:cNvPr>
          <p:cNvSpPr/>
          <p:nvPr/>
        </p:nvSpPr>
        <p:spPr>
          <a:xfrm>
            <a:off x="0" y="2077374"/>
            <a:ext cx="12191999" cy="2583403"/>
          </a:xfrm>
          <a:prstGeom prst="rect">
            <a:avLst/>
          </a:prstGeom>
          <a:solidFill>
            <a:schemeClr val="bg1">
              <a:lumMod val="6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9" name="Titre 3">
            <a:extLst>
              <a:ext uri="{FF2B5EF4-FFF2-40B4-BE49-F238E27FC236}">
                <a16:creationId xmlns:a16="http://schemas.microsoft.com/office/drawing/2014/main" id="{F4951F65-8A0C-B755-1295-B3B3229F7822}"/>
              </a:ext>
            </a:extLst>
          </p:cNvPr>
          <p:cNvSpPr txBox="1">
            <a:spLocks/>
          </p:cNvSpPr>
          <p:nvPr/>
        </p:nvSpPr>
        <p:spPr>
          <a:xfrm>
            <a:off x="8114189" y="2716786"/>
            <a:ext cx="3553175" cy="958569"/>
          </a:xfrm>
          <a:prstGeom prst="rect">
            <a:avLst/>
          </a:prstGeom>
          <a:ln w="28575">
            <a:solidFill>
              <a:schemeClr val="bg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2800" b="1" cap="all" dirty="0">
                <a:solidFill>
                  <a:srgbClr val="FFFFFF"/>
                </a:solidFill>
              </a:rPr>
              <a:t>1. RAPPEL DU CONTEXTE</a:t>
            </a:r>
          </a:p>
        </p:txBody>
      </p:sp>
    </p:spTree>
    <p:extLst>
      <p:ext uri="{BB962C8B-B14F-4D97-AF65-F5344CB8AC3E}">
        <p14:creationId xmlns:p14="http://schemas.microsoft.com/office/powerpoint/2010/main" val="269408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3</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3</a:t>
            </a:fld>
            <a:endParaRPr lang="fr-FR"/>
          </a:p>
        </p:txBody>
      </p:sp>
      <p:sp>
        <p:nvSpPr>
          <p:cNvPr id="11" name="ZoneTexte 10">
            <a:extLst>
              <a:ext uri="{FF2B5EF4-FFF2-40B4-BE49-F238E27FC236}">
                <a16:creationId xmlns:a16="http://schemas.microsoft.com/office/drawing/2014/main" id="{E6A45272-EABC-A54B-7128-F9AC3DC65FC2}"/>
              </a:ext>
            </a:extLst>
          </p:cNvPr>
          <p:cNvSpPr txBox="1"/>
          <p:nvPr/>
        </p:nvSpPr>
        <p:spPr>
          <a:xfrm>
            <a:off x="301552" y="1080627"/>
            <a:ext cx="7102425" cy="4524315"/>
          </a:xfrm>
          <a:prstGeom prst="rect">
            <a:avLst/>
          </a:prstGeom>
          <a:noFill/>
        </p:spPr>
        <p:txBody>
          <a:bodyPr wrap="square" lIns="91440" tIns="45720" rIns="91440" bIns="45720" anchor="t">
            <a:spAutoFit/>
          </a:bodyPr>
          <a:lstStyle/>
          <a:p>
            <a:r>
              <a:rPr lang="fr-FR" sz="1600" dirty="0"/>
              <a:t>La place des commerces est un espace central de Romainville, qui a vocation à être transformé en 2025 dans le cadre d’une requalification. Le futur espace public devra répondre à de grands enjeux :</a:t>
            </a:r>
          </a:p>
          <a:p>
            <a:pPr marL="285750" indent="-285750">
              <a:buFont typeface="Courier New" panose="02070309020205020404" pitchFamily="49" charset="0"/>
              <a:buChar char="o"/>
            </a:pPr>
            <a:r>
              <a:rPr lang="fr-FR" sz="1600" dirty="0"/>
              <a:t>Pacification de la mobilité pour redonner toute sa place aux cheminements piétons et vélos </a:t>
            </a:r>
          </a:p>
          <a:p>
            <a:pPr marL="285750" indent="-285750">
              <a:buFont typeface="Courier New" panose="02070309020205020404" pitchFamily="49" charset="0"/>
              <a:buChar char="o"/>
            </a:pPr>
            <a:r>
              <a:rPr lang="fr-FR" sz="1600" dirty="0"/>
              <a:t>Création d’un espace de vie et de rencontre sur lequel de multiples usages pourront se développer</a:t>
            </a:r>
          </a:p>
          <a:p>
            <a:pPr marL="285750" indent="-285750">
              <a:buFont typeface="Courier New" panose="02070309020205020404" pitchFamily="49" charset="0"/>
              <a:buChar char="o"/>
            </a:pPr>
            <a:r>
              <a:rPr lang="fr-FR" sz="1600" dirty="0"/>
              <a:t>Végétalisation par la création d’ambiances végétales pour apporter fraicheur, ombre et confort</a:t>
            </a:r>
          </a:p>
          <a:p>
            <a:pPr marL="285750" indent="-285750">
              <a:buFont typeface="Courier New" panose="02070309020205020404" pitchFamily="49" charset="0"/>
              <a:buChar char="o"/>
            </a:pPr>
            <a:r>
              <a:rPr lang="fr-FR" sz="1600" dirty="0"/>
              <a:t>Maintien et développement du caractère commerçant de la place</a:t>
            </a:r>
          </a:p>
          <a:p>
            <a:pPr marL="285750" indent="-285750">
              <a:buFont typeface="Courier New" panose="02070309020205020404" pitchFamily="49" charset="0"/>
              <a:buChar char="o"/>
            </a:pPr>
            <a:r>
              <a:rPr lang="fr-FR" sz="1600" dirty="0"/>
              <a:t>Prise en compte des contraintes techniques et de services </a:t>
            </a:r>
          </a:p>
          <a:p>
            <a:endParaRPr lang="fr-FR" sz="1600" dirty="0"/>
          </a:p>
          <a:p>
            <a:r>
              <a:rPr lang="fr-FR" sz="1600" dirty="0"/>
              <a:t>A la lecture de ces enjeux, la ville a souhaité mettre en place une expérimentation à partir du mois de juillet afin de tester d’une part un scénario de circulation et d’autre part des aménagements provisoires (mobiliers urbains et végétation). </a:t>
            </a:r>
          </a:p>
          <a:p>
            <a:endParaRPr lang="fr-FR" sz="1600" dirty="0"/>
          </a:p>
          <a:p>
            <a:r>
              <a:rPr lang="fr-FR" sz="1600" dirty="0"/>
              <a:t>L’objectif de cette phase de test était de recueillir les avis des habitant.es et usager.es, et ainsi de nourrir et adapter le projet d’aménagement final.</a:t>
            </a:r>
          </a:p>
        </p:txBody>
      </p:sp>
      <p:sp>
        <p:nvSpPr>
          <p:cNvPr id="3" name="Rectangle 2">
            <a:extLst>
              <a:ext uri="{FF2B5EF4-FFF2-40B4-BE49-F238E27FC236}">
                <a16:creationId xmlns:a16="http://schemas.microsoft.com/office/drawing/2014/main" id="{B9CCD9DE-0535-0031-6A0D-22FECF10CCDC}"/>
              </a:ext>
            </a:extLst>
          </p:cNvPr>
          <p:cNvSpPr/>
          <p:nvPr/>
        </p:nvSpPr>
        <p:spPr>
          <a:xfrm>
            <a:off x="0" y="0"/>
            <a:ext cx="12191999" cy="612559"/>
          </a:xfrm>
          <a:prstGeom prst="rect">
            <a:avLst/>
          </a:prstGeom>
          <a:solidFill>
            <a:schemeClr val="bg1">
              <a:lumMod val="6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C3DDB62-0AEB-C815-5A2F-97F6DB6A205F}"/>
              </a:ext>
            </a:extLst>
          </p:cNvPr>
          <p:cNvSpPr txBox="1">
            <a:spLocks/>
          </p:cNvSpPr>
          <p:nvPr/>
        </p:nvSpPr>
        <p:spPr>
          <a:xfrm>
            <a:off x="168676" y="169527"/>
            <a:ext cx="11785422" cy="300437"/>
          </a:xfrm>
          <a:prstGeom prst="rect">
            <a:avLst/>
          </a:prstGeom>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cap="all" dirty="0">
                <a:solidFill>
                  <a:srgbClr val="FFFFFF"/>
                </a:solidFill>
              </a:rPr>
              <a:t>1. RAPPEL DU CONTEXTE</a:t>
            </a:r>
          </a:p>
        </p:txBody>
      </p:sp>
      <p:pic>
        <p:nvPicPr>
          <p:cNvPr id="12" name="Image 11" descr="Une image contenant texte, capture d’écran, Police, carte&#10;&#10;Description générée automatiquement">
            <a:extLst>
              <a:ext uri="{FF2B5EF4-FFF2-40B4-BE49-F238E27FC236}">
                <a16:creationId xmlns:a16="http://schemas.microsoft.com/office/drawing/2014/main" id="{843DF6E0-439A-FF33-A10D-03E63BF9C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115" y="931356"/>
            <a:ext cx="3410234" cy="4822856"/>
          </a:xfrm>
          <a:prstGeom prst="rect">
            <a:avLst/>
          </a:prstGeom>
        </p:spPr>
      </p:pic>
      <p:pic>
        <p:nvPicPr>
          <p:cNvPr id="13" name="Image 12" descr="Une image contenant texte, Police, vert, Graphique&#10;&#10;Description générée automatiquement">
            <a:extLst>
              <a:ext uri="{FF2B5EF4-FFF2-40B4-BE49-F238E27FC236}">
                <a16:creationId xmlns:a16="http://schemas.microsoft.com/office/drawing/2014/main" id="{52306A86-3C78-9FE9-DF1F-F22FE68D2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Tree>
    <p:extLst>
      <p:ext uri="{BB962C8B-B14F-4D97-AF65-F5344CB8AC3E}">
        <p14:creationId xmlns:p14="http://schemas.microsoft.com/office/powerpoint/2010/main" val="419078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4</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4</a:t>
            </a:fld>
            <a:endParaRPr lang="fr-FR"/>
          </a:p>
        </p:txBody>
      </p:sp>
      <p:pic>
        <p:nvPicPr>
          <p:cNvPr id="7" name="Image 6" descr="Une image contenant texte, Police, vert, Graphique&#10;&#10;Description générée automatiquement">
            <a:extLst>
              <a:ext uri="{FF2B5EF4-FFF2-40B4-BE49-F238E27FC236}">
                <a16:creationId xmlns:a16="http://schemas.microsoft.com/office/drawing/2014/main" id="{861AB0D1-613E-6C66-E475-B39549979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8" name="Rectangle 7">
            <a:extLst>
              <a:ext uri="{FF2B5EF4-FFF2-40B4-BE49-F238E27FC236}">
                <a16:creationId xmlns:a16="http://schemas.microsoft.com/office/drawing/2014/main" id="{BEA6597D-2E1C-1573-2F24-DCF83CBE859B}"/>
              </a:ext>
            </a:extLst>
          </p:cNvPr>
          <p:cNvSpPr/>
          <p:nvPr/>
        </p:nvSpPr>
        <p:spPr>
          <a:xfrm>
            <a:off x="0" y="2077374"/>
            <a:ext cx="12191999" cy="2583403"/>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9" name="Titre 3">
            <a:extLst>
              <a:ext uri="{FF2B5EF4-FFF2-40B4-BE49-F238E27FC236}">
                <a16:creationId xmlns:a16="http://schemas.microsoft.com/office/drawing/2014/main" id="{F4951F65-8A0C-B755-1295-B3B3229F7822}"/>
              </a:ext>
            </a:extLst>
          </p:cNvPr>
          <p:cNvSpPr txBox="1">
            <a:spLocks/>
          </p:cNvSpPr>
          <p:nvPr/>
        </p:nvSpPr>
        <p:spPr>
          <a:xfrm>
            <a:off x="7945023" y="2716786"/>
            <a:ext cx="3722342" cy="1304577"/>
          </a:xfrm>
          <a:prstGeom prst="rect">
            <a:avLst/>
          </a:prstGeom>
          <a:ln w="28575">
            <a:solidFill>
              <a:schemeClr val="bg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2800" b="1" cap="all" dirty="0">
                <a:solidFill>
                  <a:srgbClr val="FFFFFF"/>
                </a:solidFill>
              </a:rPr>
              <a:t>2. LE DISPOSITIF D’INFORMATION ET DE CONSULTATION</a:t>
            </a:r>
          </a:p>
        </p:txBody>
      </p:sp>
    </p:spTree>
    <p:extLst>
      <p:ext uri="{BB962C8B-B14F-4D97-AF65-F5344CB8AC3E}">
        <p14:creationId xmlns:p14="http://schemas.microsoft.com/office/powerpoint/2010/main" val="67979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5</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5</a:t>
            </a:fld>
            <a:endParaRPr lang="fr-FR"/>
          </a:p>
        </p:txBody>
      </p:sp>
      <p:sp>
        <p:nvSpPr>
          <p:cNvPr id="3" name="Rectangle 2">
            <a:extLst>
              <a:ext uri="{FF2B5EF4-FFF2-40B4-BE49-F238E27FC236}">
                <a16:creationId xmlns:a16="http://schemas.microsoft.com/office/drawing/2014/main" id="{B9CCD9DE-0535-0031-6A0D-22FECF10CCDC}"/>
              </a:ext>
            </a:extLst>
          </p:cNvPr>
          <p:cNvSpPr/>
          <p:nvPr/>
        </p:nvSpPr>
        <p:spPr>
          <a:xfrm>
            <a:off x="0" y="0"/>
            <a:ext cx="12191999" cy="612559"/>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C3DDB62-0AEB-C815-5A2F-97F6DB6A205F}"/>
              </a:ext>
            </a:extLst>
          </p:cNvPr>
          <p:cNvSpPr txBox="1">
            <a:spLocks/>
          </p:cNvSpPr>
          <p:nvPr/>
        </p:nvSpPr>
        <p:spPr>
          <a:xfrm>
            <a:off x="168676" y="169527"/>
            <a:ext cx="11785422" cy="300437"/>
          </a:xfrm>
          <a:prstGeom prst="rect">
            <a:avLst/>
          </a:prstGeom>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cap="all" dirty="0">
                <a:solidFill>
                  <a:srgbClr val="FFFFFF"/>
                </a:solidFill>
              </a:rPr>
              <a:t>2. LE DISPOSITIF D’INFORMATION ET DE CONSULTATION</a:t>
            </a:r>
          </a:p>
        </p:txBody>
      </p:sp>
      <p:pic>
        <p:nvPicPr>
          <p:cNvPr id="5" name="Image 4" descr="Une image contenant texte, Police, vert, Graphique&#10;&#10;Description générée automatiquement">
            <a:extLst>
              <a:ext uri="{FF2B5EF4-FFF2-40B4-BE49-F238E27FC236}">
                <a16:creationId xmlns:a16="http://schemas.microsoft.com/office/drawing/2014/main" id="{4266DA79-8954-7FED-7DB5-1355B26F1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9" name="ZoneTexte 8">
            <a:extLst>
              <a:ext uri="{FF2B5EF4-FFF2-40B4-BE49-F238E27FC236}">
                <a16:creationId xmlns:a16="http://schemas.microsoft.com/office/drawing/2014/main" id="{A1EA6560-7744-2BBF-1733-7213577FB088}"/>
              </a:ext>
            </a:extLst>
          </p:cNvPr>
          <p:cNvSpPr txBox="1"/>
          <p:nvPr/>
        </p:nvSpPr>
        <p:spPr>
          <a:xfrm>
            <a:off x="310718" y="889843"/>
            <a:ext cx="8691736" cy="5078313"/>
          </a:xfrm>
          <a:prstGeom prst="rect">
            <a:avLst/>
          </a:prstGeom>
          <a:noFill/>
        </p:spPr>
        <p:txBody>
          <a:bodyPr wrap="square" lIns="91440" tIns="45720" rIns="91440" bIns="45720" anchor="t">
            <a:spAutoFit/>
          </a:bodyPr>
          <a:lstStyle/>
          <a:p>
            <a:pPr>
              <a:lnSpc>
                <a:spcPct val="100000"/>
              </a:lnSpc>
            </a:pPr>
            <a:r>
              <a:rPr lang="fr-FR" sz="1600" dirty="0">
                <a:highlight>
                  <a:srgbClr val="C0C0C0"/>
                </a:highlight>
              </a:rPr>
              <a:t>Des temps dédiés aux commerçants</a:t>
            </a:r>
          </a:p>
          <a:p>
            <a:pPr marL="285750" indent="-285750">
              <a:lnSpc>
                <a:spcPct val="100000"/>
              </a:lnSpc>
              <a:buFont typeface="Courier New" panose="02070309020205020404" pitchFamily="49" charset="0"/>
              <a:buChar char="o"/>
            </a:pPr>
            <a:r>
              <a:rPr lang="fr-FR" sz="1600" dirty="0"/>
              <a:t>25.03.24 – Réunion de présentation du projet et préparation des occupations temporaires estivales </a:t>
            </a:r>
          </a:p>
          <a:p>
            <a:pPr marL="285750" indent="-285750">
              <a:lnSpc>
                <a:spcPct val="100000"/>
              </a:lnSpc>
              <a:buFont typeface="Courier New" panose="02070309020205020404" pitchFamily="49" charset="0"/>
              <a:buChar char="o"/>
            </a:pPr>
            <a:r>
              <a:rPr lang="fr-FR" sz="1600" dirty="0"/>
              <a:t>09.07.24 – Réunion d’échange à la suite du démarrage de l’expérimentation</a:t>
            </a:r>
          </a:p>
          <a:p>
            <a:pPr marL="285750" indent="-285750">
              <a:lnSpc>
                <a:spcPct val="100000"/>
              </a:lnSpc>
              <a:buFont typeface="Courier New" panose="02070309020205020404" pitchFamily="49" charset="0"/>
              <a:buChar char="o"/>
            </a:pPr>
            <a:r>
              <a:rPr lang="fr-FR" sz="1600" dirty="0"/>
              <a:t>02.10.24 – Réunion d’échange et recueil des avis après 3 mois d’expérimentation</a:t>
            </a:r>
          </a:p>
          <a:p>
            <a:r>
              <a:rPr lang="fr-FR" sz="1400" i="1" dirty="0">
                <a:solidFill>
                  <a:schemeClr val="bg2">
                    <a:lumMod val="50000"/>
                  </a:schemeClr>
                </a:solidFill>
              </a:rPr>
              <a:t>=&gt; Réunions organisées avec les membres de l’ASCAR, association des commerçants et artisans du cœur de ville</a:t>
            </a:r>
            <a:endParaRPr lang="fr-FR" sz="1400" dirty="0">
              <a:solidFill>
                <a:schemeClr val="bg2">
                  <a:lumMod val="50000"/>
                </a:schemeClr>
              </a:solidFill>
            </a:endParaRPr>
          </a:p>
          <a:p>
            <a:pPr>
              <a:lnSpc>
                <a:spcPct val="100000"/>
              </a:lnSpc>
            </a:pPr>
            <a:endParaRPr lang="fr-FR" sz="1600" dirty="0">
              <a:highlight>
                <a:srgbClr val="C0C0C0"/>
              </a:highlight>
            </a:endParaRPr>
          </a:p>
          <a:p>
            <a:pPr>
              <a:lnSpc>
                <a:spcPct val="100000"/>
              </a:lnSpc>
            </a:pPr>
            <a:r>
              <a:rPr lang="fr-FR" sz="1600" dirty="0">
                <a:highlight>
                  <a:srgbClr val="C0C0C0"/>
                </a:highlight>
              </a:rPr>
              <a:t>Des temps ouverts à </a:t>
            </a:r>
            <a:r>
              <a:rPr lang="fr-FR" sz="1600" dirty="0" err="1">
                <a:highlight>
                  <a:srgbClr val="C0C0C0"/>
                </a:highlight>
              </a:rPr>
              <a:t>tous.tes</a:t>
            </a:r>
            <a:endParaRPr lang="fr-FR" sz="1600" dirty="0">
              <a:highlight>
                <a:srgbClr val="C0C0C0"/>
              </a:highlight>
            </a:endParaRPr>
          </a:p>
          <a:p>
            <a:pPr marL="285750" indent="-285750">
              <a:lnSpc>
                <a:spcPct val="100000"/>
              </a:lnSpc>
              <a:buFont typeface="Courier New" panose="02070309020205020404" pitchFamily="49" charset="0"/>
              <a:buChar char="o"/>
            </a:pPr>
            <a:r>
              <a:rPr lang="fr-FR" sz="1600" dirty="0"/>
              <a:t>24.06.24 – Réunion publique d’information </a:t>
            </a:r>
            <a:r>
              <a:rPr lang="fr-FR" sz="1400" i="1" dirty="0">
                <a:solidFill>
                  <a:schemeClr val="bg2">
                    <a:lumMod val="50000"/>
                  </a:schemeClr>
                </a:solidFill>
              </a:rPr>
              <a:t>=&gt; environ 60 personnes</a:t>
            </a:r>
          </a:p>
          <a:p>
            <a:pPr marL="742950" lvl="1" indent="-285750">
              <a:buFont typeface="Courier New" panose="02070309020205020404" pitchFamily="49" charset="0"/>
              <a:buChar char="o"/>
            </a:pPr>
            <a:r>
              <a:rPr lang="fr-FR" sz="1400" dirty="0"/>
              <a:t>Les aménagements provisoires de la place </a:t>
            </a:r>
          </a:p>
          <a:p>
            <a:pPr marL="742950" lvl="1" indent="-285750">
              <a:buFont typeface="Courier New" panose="02070309020205020404" pitchFamily="49" charset="0"/>
              <a:buChar char="o"/>
            </a:pPr>
            <a:r>
              <a:rPr lang="fr-FR" sz="1400" dirty="0"/>
              <a:t>Le planning des aménagements définitifs</a:t>
            </a:r>
          </a:p>
          <a:p>
            <a:pPr marL="742950" lvl="1" indent="-285750">
              <a:buFont typeface="Courier New" panose="02070309020205020404" pitchFamily="49" charset="0"/>
              <a:buChar char="o"/>
            </a:pPr>
            <a:r>
              <a:rPr lang="fr-FR" sz="1400" dirty="0"/>
              <a:t>Les liens avec les projets connexes</a:t>
            </a:r>
            <a:endParaRPr lang="fr-FR" sz="1600" dirty="0"/>
          </a:p>
          <a:p>
            <a:pPr marL="285750" indent="-285750">
              <a:buFont typeface="Courier New" panose="02070309020205020404" pitchFamily="49" charset="0"/>
              <a:buChar char="o"/>
            </a:pPr>
            <a:r>
              <a:rPr lang="fr-FR" sz="1600" dirty="0"/>
              <a:t>02 et 05.07.24 – Stands sur l’espace public (marché du centre) : information sur le projet et les aménagements provisoires </a:t>
            </a:r>
            <a:r>
              <a:rPr lang="fr-FR" sz="1400" i="1" dirty="0">
                <a:solidFill>
                  <a:schemeClr val="bg2">
                    <a:lumMod val="50000"/>
                  </a:schemeClr>
                </a:solidFill>
              </a:rPr>
              <a:t>=&gt; environ 100 personnes</a:t>
            </a:r>
          </a:p>
          <a:p>
            <a:pPr marL="285750" indent="-285750">
              <a:lnSpc>
                <a:spcPct val="100000"/>
              </a:lnSpc>
              <a:buFont typeface="Courier New" panose="02070309020205020404" pitchFamily="49" charset="0"/>
              <a:buChar char="o"/>
            </a:pPr>
            <a:r>
              <a:rPr lang="fr-FR" sz="1600" dirty="0"/>
              <a:t>06 et 16.10.24 – Stands sur l’espace public (dimanche matin sur le marché du centre et mercredi AM face au conservatoire) </a:t>
            </a:r>
            <a:r>
              <a:rPr lang="fr-FR" sz="1400" dirty="0">
                <a:solidFill>
                  <a:schemeClr val="bg2">
                    <a:lumMod val="50000"/>
                  </a:schemeClr>
                </a:solidFill>
              </a:rPr>
              <a:t>=&gt; </a:t>
            </a:r>
            <a:r>
              <a:rPr lang="fr-FR" sz="1400" i="1" dirty="0">
                <a:solidFill>
                  <a:schemeClr val="bg2">
                    <a:lumMod val="50000"/>
                  </a:schemeClr>
                </a:solidFill>
              </a:rPr>
              <a:t>environ 100 personnes</a:t>
            </a:r>
          </a:p>
          <a:p>
            <a:pPr marL="742950" lvl="1" indent="-285750">
              <a:buFont typeface="Courier New" panose="02070309020205020404" pitchFamily="49" charset="0"/>
              <a:buChar char="o"/>
            </a:pPr>
            <a:r>
              <a:rPr lang="fr-FR" sz="1400" dirty="0"/>
              <a:t>Recueil des avis suite à l’expérimentation</a:t>
            </a:r>
          </a:p>
          <a:p>
            <a:pPr marL="742950" lvl="1" indent="-285750">
              <a:buFont typeface="Courier New" panose="02070309020205020404" pitchFamily="49" charset="0"/>
              <a:buChar char="o"/>
            </a:pPr>
            <a:r>
              <a:rPr lang="fr-FR" sz="1400" dirty="0"/>
              <a:t>Recueil des idées pour l’aménagement définitif</a:t>
            </a:r>
          </a:p>
          <a:p>
            <a:pPr marL="742950" lvl="1" indent="-285750">
              <a:buFont typeface="Courier New" panose="02070309020205020404" pitchFamily="49" charset="0"/>
              <a:buChar char="o"/>
            </a:pPr>
            <a:endParaRPr lang="fr-FR" sz="1600" dirty="0"/>
          </a:p>
          <a:p>
            <a:pPr>
              <a:lnSpc>
                <a:spcPct val="100000"/>
              </a:lnSpc>
            </a:pPr>
            <a:r>
              <a:rPr lang="fr-FR" sz="1600" dirty="0">
                <a:highlight>
                  <a:srgbClr val="C0C0C0"/>
                </a:highlight>
              </a:rPr>
              <a:t>Une adresse mail de contact</a:t>
            </a:r>
          </a:p>
          <a:p>
            <a:pPr marL="285750" indent="-285750">
              <a:lnSpc>
                <a:spcPct val="100000"/>
              </a:lnSpc>
              <a:buFont typeface="Courier New" panose="02070309020205020404" pitchFamily="49" charset="0"/>
              <a:buChar char="o"/>
            </a:pPr>
            <a:r>
              <a:rPr lang="fr-FR" sz="1600" dirty="0"/>
              <a:t>Possibilité de faire part de ses remarques / questions / idées pendant toute la durée de l’expérimentation à </a:t>
            </a:r>
            <a:r>
              <a:rPr lang="fr-FR" sz="1600" dirty="0">
                <a:hlinkClick r:id="rId3"/>
              </a:rPr>
              <a:t>voirie@romainville.fr</a:t>
            </a:r>
            <a:r>
              <a:rPr lang="fr-FR" sz="1600" dirty="0"/>
              <a:t> </a:t>
            </a:r>
            <a:r>
              <a:rPr lang="fr-FR" sz="1400" i="1" dirty="0">
                <a:solidFill>
                  <a:schemeClr val="bg2">
                    <a:lumMod val="50000"/>
                  </a:schemeClr>
                </a:solidFill>
              </a:rPr>
              <a:t>=&gt; XX mails reçus </a:t>
            </a:r>
          </a:p>
        </p:txBody>
      </p:sp>
      <p:pic>
        <p:nvPicPr>
          <p:cNvPr id="12" name="Image 11" descr="Une image contenant texte, journal, bâtiment, affiche&#10;&#10;Description générée automatiquement">
            <a:extLst>
              <a:ext uri="{FF2B5EF4-FFF2-40B4-BE49-F238E27FC236}">
                <a16:creationId xmlns:a16="http://schemas.microsoft.com/office/drawing/2014/main" id="{6CF1B56F-2B4D-852D-5DE1-75EC218C9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8488" y="2651992"/>
            <a:ext cx="2400428" cy="3392236"/>
          </a:xfrm>
          <a:prstGeom prst="rect">
            <a:avLst/>
          </a:prstGeom>
        </p:spPr>
      </p:pic>
      <p:pic>
        <p:nvPicPr>
          <p:cNvPr id="14" name="Image 13" descr="Une image contenant habits, personne, chaussures, scène&#10;&#10;Description générée automatiquement">
            <a:extLst>
              <a:ext uri="{FF2B5EF4-FFF2-40B4-BE49-F238E27FC236}">
                <a16:creationId xmlns:a16="http://schemas.microsoft.com/office/drawing/2014/main" id="{52BE34E1-4347-4C10-580A-654F5BA8A336}"/>
              </a:ext>
            </a:extLst>
          </p:cNvPr>
          <p:cNvPicPr>
            <a:picLocks noChangeAspect="1"/>
          </p:cNvPicPr>
          <p:nvPr/>
        </p:nvPicPr>
        <p:blipFill>
          <a:blip r:embed="rId5">
            <a:extLst>
              <a:ext uri="{28A0092B-C50C-407E-A947-70E740481C1C}">
                <a14:useLocalDpi xmlns:a14="http://schemas.microsoft.com/office/drawing/2010/main" val="0"/>
              </a:ext>
            </a:extLst>
          </a:blip>
          <a:srcRect l="15919" r="14125"/>
          <a:stretch/>
        </p:blipFill>
        <p:spPr>
          <a:xfrm>
            <a:off x="9158988" y="1013041"/>
            <a:ext cx="2284329" cy="1469424"/>
          </a:xfrm>
          <a:prstGeom prst="rect">
            <a:avLst/>
          </a:prstGeom>
        </p:spPr>
      </p:pic>
    </p:spTree>
    <p:extLst>
      <p:ext uri="{BB962C8B-B14F-4D97-AF65-F5344CB8AC3E}">
        <p14:creationId xmlns:p14="http://schemas.microsoft.com/office/powerpoint/2010/main" val="313286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6</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6</a:t>
            </a:fld>
            <a:endParaRPr lang="fr-FR"/>
          </a:p>
        </p:txBody>
      </p:sp>
      <p:pic>
        <p:nvPicPr>
          <p:cNvPr id="7" name="Image 6" descr="Une image contenant texte, Police, vert, Graphique&#10;&#10;Description générée automatiquement">
            <a:extLst>
              <a:ext uri="{FF2B5EF4-FFF2-40B4-BE49-F238E27FC236}">
                <a16:creationId xmlns:a16="http://schemas.microsoft.com/office/drawing/2014/main" id="{861AB0D1-613E-6C66-E475-B39549979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8" name="Rectangle 7">
            <a:extLst>
              <a:ext uri="{FF2B5EF4-FFF2-40B4-BE49-F238E27FC236}">
                <a16:creationId xmlns:a16="http://schemas.microsoft.com/office/drawing/2014/main" id="{BEA6597D-2E1C-1573-2F24-DCF83CBE859B}"/>
              </a:ext>
            </a:extLst>
          </p:cNvPr>
          <p:cNvSpPr/>
          <p:nvPr/>
        </p:nvSpPr>
        <p:spPr>
          <a:xfrm>
            <a:off x="0" y="2077374"/>
            <a:ext cx="12191999" cy="2583403"/>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9" name="Titre 3">
            <a:extLst>
              <a:ext uri="{FF2B5EF4-FFF2-40B4-BE49-F238E27FC236}">
                <a16:creationId xmlns:a16="http://schemas.microsoft.com/office/drawing/2014/main" id="{F4951F65-8A0C-B755-1295-B3B3229F7822}"/>
              </a:ext>
            </a:extLst>
          </p:cNvPr>
          <p:cNvSpPr txBox="1">
            <a:spLocks/>
          </p:cNvSpPr>
          <p:nvPr/>
        </p:nvSpPr>
        <p:spPr>
          <a:xfrm>
            <a:off x="7945023" y="2716786"/>
            <a:ext cx="3722342" cy="1304577"/>
          </a:xfrm>
          <a:prstGeom prst="rect">
            <a:avLst/>
          </a:prstGeom>
          <a:ln w="28575">
            <a:solidFill>
              <a:schemeClr val="bg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r-FR" sz="2800" b="1" cap="all" dirty="0">
                <a:solidFill>
                  <a:srgbClr val="FFFFFF"/>
                </a:solidFill>
              </a:rPr>
              <a:t>3. Analyse thématique des contributions</a:t>
            </a:r>
          </a:p>
        </p:txBody>
      </p:sp>
    </p:spTree>
    <p:extLst>
      <p:ext uri="{BB962C8B-B14F-4D97-AF65-F5344CB8AC3E}">
        <p14:creationId xmlns:p14="http://schemas.microsoft.com/office/powerpoint/2010/main" val="26281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7</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7</a:t>
            </a:fld>
            <a:endParaRPr lang="fr-FR"/>
          </a:p>
        </p:txBody>
      </p:sp>
      <p:sp>
        <p:nvSpPr>
          <p:cNvPr id="3" name="Rectangle 2">
            <a:extLst>
              <a:ext uri="{FF2B5EF4-FFF2-40B4-BE49-F238E27FC236}">
                <a16:creationId xmlns:a16="http://schemas.microsoft.com/office/drawing/2014/main" id="{B9CCD9DE-0535-0031-6A0D-22FECF10CCDC}"/>
              </a:ext>
            </a:extLst>
          </p:cNvPr>
          <p:cNvSpPr/>
          <p:nvPr/>
        </p:nvSpPr>
        <p:spPr>
          <a:xfrm>
            <a:off x="0" y="0"/>
            <a:ext cx="12191999" cy="612559"/>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C3DDB62-0AEB-C815-5A2F-97F6DB6A205F}"/>
              </a:ext>
            </a:extLst>
          </p:cNvPr>
          <p:cNvSpPr txBox="1">
            <a:spLocks/>
          </p:cNvSpPr>
          <p:nvPr/>
        </p:nvSpPr>
        <p:spPr>
          <a:xfrm>
            <a:off x="168676" y="169527"/>
            <a:ext cx="11785422" cy="300437"/>
          </a:xfrm>
          <a:prstGeom prst="rect">
            <a:avLst/>
          </a:prstGeom>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cap="all" dirty="0">
                <a:solidFill>
                  <a:srgbClr val="FFFFFF"/>
                </a:solidFill>
              </a:rPr>
              <a:t>3. Analyse thématique des contributions</a:t>
            </a:r>
          </a:p>
        </p:txBody>
      </p:sp>
      <p:pic>
        <p:nvPicPr>
          <p:cNvPr id="5" name="Image 4" descr="Une image contenant texte, Police, vert, Graphique&#10;&#10;Description générée automatiquement">
            <a:extLst>
              <a:ext uri="{FF2B5EF4-FFF2-40B4-BE49-F238E27FC236}">
                <a16:creationId xmlns:a16="http://schemas.microsoft.com/office/drawing/2014/main" id="{4266DA79-8954-7FED-7DB5-1355B26F1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7" name="ZoneTexte 6">
            <a:extLst>
              <a:ext uri="{FF2B5EF4-FFF2-40B4-BE49-F238E27FC236}">
                <a16:creationId xmlns:a16="http://schemas.microsoft.com/office/drawing/2014/main" id="{A20E3A8D-CDB8-A72A-B686-D94A51B5EC01}"/>
              </a:ext>
            </a:extLst>
          </p:cNvPr>
          <p:cNvSpPr txBox="1"/>
          <p:nvPr/>
        </p:nvSpPr>
        <p:spPr>
          <a:xfrm>
            <a:off x="319708" y="1591535"/>
            <a:ext cx="11634390" cy="4524315"/>
          </a:xfrm>
          <a:prstGeom prst="rect">
            <a:avLst/>
          </a:prstGeom>
          <a:noFill/>
          <a:ln w="28575">
            <a:solidFill>
              <a:schemeClr val="accent3"/>
            </a:solidFill>
            <a:prstDash val="dash"/>
          </a:ln>
        </p:spPr>
        <p:txBody>
          <a:bodyPr wrap="square" lIns="91440" tIns="45720" rIns="91440" bIns="45720" numCol="2" spcCol="360000" anchor="t">
            <a:spAutoFit/>
          </a:bodyPr>
          <a:lstStyle/>
          <a:p>
            <a:pPr algn="just">
              <a:lnSpc>
                <a:spcPct val="100000"/>
              </a:lnSpc>
            </a:pPr>
            <a:r>
              <a:rPr lang="fr-FR" sz="1600" b="1" dirty="0"/>
              <a:t>CONSTAT : </a:t>
            </a:r>
          </a:p>
          <a:p>
            <a:pPr algn="just">
              <a:lnSpc>
                <a:spcPct val="100000"/>
              </a:lnSpc>
            </a:pPr>
            <a:r>
              <a:rPr lang="fr-FR" sz="1200" dirty="0"/>
              <a:t>La fermeture des deux voix est peu acceptée, la majorité des personnes s’étant exprimées aimerait que</a:t>
            </a:r>
            <a:r>
              <a:rPr lang="fr-FR" sz="1200" b="1" dirty="0"/>
              <a:t> l’avenue de Verdun soit rouverte</a:t>
            </a:r>
            <a:r>
              <a:rPr lang="fr-FR" sz="1200" dirty="0"/>
              <a:t> pour plusieurs raisons : </a:t>
            </a:r>
          </a:p>
          <a:p>
            <a:pPr marL="171450" indent="-171450" algn="just">
              <a:buFont typeface="Courier New" panose="02070309020205020404" pitchFamily="49" charset="0"/>
              <a:buChar char="o"/>
            </a:pPr>
            <a:r>
              <a:rPr lang="fr-FR" sz="1200" dirty="0"/>
              <a:t>La fermeture concomitante des 2 axes est trop brusque, beaucoup de personnes ont encore besoin de se déplacer en voiture </a:t>
            </a:r>
          </a:p>
          <a:p>
            <a:pPr marL="171450" indent="-171450" algn="just">
              <a:buFont typeface="Courier New" panose="02070309020205020404" pitchFamily="49" charset="0"/>
              <a:buChar char="o"/>
            </a:pPr>
            <a:r>
              <a:rPr lang="fr-FR" sz="1200" dirty="0"/>
              <a:t>Complique la traversée de la ville, notamment pour se rendre aux Lilas</a:t>
            </a:r>
          </a:p>
          <a:p>
            <a:pPr marL="171450" indent="-171450" algn="just">
              <a:buFont typeface="Courier New" panose="02070309020205020404" pitchFamily="49" charset="0"/>
              <a:buChar char="o"/>
            </a:pPr>
            <a:r>
              <a:rPr lang="fr-FR" sz="1200" dirty="0"/>
              <a:t>Génère des embouteillages (et donc de pollution) et des détours (plus importants que ceux annoncés)</a:t>
            </a:r>
          </a:p>
          <a:p>
            <a:pPr marL="171450" indent="-171450" algn="just">
              <a:buFont typeface="Courier New" panose="02070309020205020404" pitchFamily="49" charset="0"/>
              <a:buChar char="o"/>
            </a:pPr>
            <a:r>
              <a:rPr lang="fr-FR" sz="1200" dirty="0"/>
              <a:t>Le fait d'avoir l’avenue de Verdun ouverte sur une petite portion créé de l'incompréhension</a:t>
            </a:r>
          </a:p>
          <a:p>
            <a:pPr marL="171450" indent="-171450" algn="just">
              <a:buFont typeface="Courier New" panose="02070309020205020404" pitchFamily="49" charset="0"/>
              <a:buChar char="o"/>
            </a:pPr>
            <a:r>
              <a:rPr lang="fr-FR" sz="1200" dirty="0"/>
              <a:t>Créé des reports de circulation sur les rues alentour qui n’ont pas le gabarit pour recevoir un tel flux automobile, d’autant avec des voix cyclables en sens inverse (Gabriel Husson, Emile Genevoix)</a:t>
            </a:r>
          </a:p>
          <a:p>
            <a:pPr marL="171450" indent="-171450" algn="just">
              <a:buFont typeface="Courier New" panose="02070309020205020404" pitchFamily="49" charset="0"/>
              <a:buChar char="o"/>
            </a:pPr>
            <a:r>
              <a:rPr lang="fr-FR" sz="1200" dirty="0"/>
              <a:t>Le contournement du centre-ville a un impact sur les commerces ayant l’habitude d’avoir une clientèle de passage</a:t>
            </a:r>
          </a:p>
          <a:p>
            <a:pPr marL="171450" indent="-171450" algn="just">
              <a:buFont typeface="Courier New" panose="02070309020205020404" pitchFamily="49" charset="0"/>
              <a:buChar char="o"/>
            </a:pPr>
            <a:r>
              <a:rPr lang="fr-FR" sz="1200" dirty="0"/>
              <a:t>Créé des reports de circulation depuis la rue Carnot vers la rue de la Veuve Aublet</a:t>
            </a:r>
          </a:p>
          <a:p>
            <a:pPr marL="171450" indent="-171450" algn="just">
              <a:buFont typeface="Courier New" panose="02070309020205020404" pitchFamily="49" charset="0"/>
              <a:buChar char="o"/>
            </a:pPr>
            <a:r>
              <a:rPr lang="fr-FR" sz="1200" dirty="0"/>
              <a:t>Le confort des uns crée de l’inconfort pour les autres, qu’ils soient habitant.es ou automobilistes (détours, embouteillage, pollution…)</a:t>
            </a:r>
          </a:p>
          <a:p>
            <a:pPr marL="171450" indent="-171450" algn="just">
              <a:lnSpc>
                <a:spcPct val="100000"/>
              </a:lnSpc>
              <a:buFont typeface="Courier New" panose="02070309020205020404" pitchFamily="49" charset="0"/>
              <a:buChar char="o"/>
            </a:pPr>
            <a:r>
              <a:rPr lang="fr-FR" sz="1200" dirty="0"/>
              <a:t>Mécontentement chez les automobilistes générant parfois des comportements dangereux (pointe de vitesse, non-respect des fermetures, stationnement sauvage…)</a:t>
            </a:r>
          </a:p>
          <a:p>
            <a:pPr marL="171450" indent="-171450" algn="just">
              <a:lnSpc>
                <a:spcPct val="100000"/>
              </a:lnSpc>
              <a:buFont typeface="Courier New" panose="02070309020205020404" pitchFamily="49" charset="0"/>
              <a:buChar char="o"/>
            </a:pPr>
            <a:r>
              <a:rPr lang="fr-FR" sz="1200" dirty="0"/>
              <a:t>Sentiment que les automobilistes ne sont plus les bienvenu.es</a:t>
            </a:r>
          </a:p>
          <a:p>
            <a:pPr marL="171450" indent="-171450" algn="just">
              <a:buFont typeface="Courier New" panose="02070309020205020404" pitchFamily="49" charset="0"/>
              <a:buChar char="o"/>
            </a:pPr>
            <a:r>
              <a:rPr lang="fr-FR" sz="1200" dirty="0"/>
              <a:t>Va contre l’idée de reconnecter les Bas-Pays et Trois-Communes au centre-ville</a:t>
            </a:r>
          </a:p>
          <a:p>
            <a:pPr marL="285750" indent="-285750" algn="just">
              <a:lnSpc>
                <a:spcPct val="100000"/>
              </a:lnSpc>
              <a:buFont typeface="Courier New" panose="02070309020205020404" pitchFamily="49" charset="0"/>
              <a:buChar char="o"/>
            </a:pPr>
            <a:endParaRPr lang="fr-FR" sz="1200" dirty="0"/>
          </a:p>
          <a:p>
            <a:pPr algn="just"/>
            <a:r>
              <a:rPr lang="fr-FR" sz="1200" dirty="0"/>
              <a:t>Certain.es habitant.es de la rue de Verdun relève tout de même </a:t>
            </a:r>
            <a:r>
              <a:rPr lang="fr-FR" sz="1200" b="1" dirty="0"/>
              <a:t>une baisse significative du bruit lié à la circulation</a:t>
            </a:r>
            <a:r>
              <a:rPr lang="fr-FR" sz="1200" dirty="0"/>
              <a:t>, notamment dans une configuration urbaine créant des espaces de résonnance.</a:t>
            </a:r>
          </a:p>
          <a:p>
            <a:pPr algn="just"/>
            <a:endParaRPr lang="fr-FR" sz="1200" dirty="0"/>
          </a:p>
          <a:p>
            <a:pPr algn="just"/>
            <a:r>
              <a:rPr lang="fr-FR" sz="1200" dirty="0"/>
              <a:t>Par ailleurs, de nombreuses personnes ont fait part d’un </a:t>
            </a:r>
            <a:r>
              <a:rPr lang="fr-FR" sz="1200" b="1" dirty="0"/>
              <a:t>manque de lisibilité et de signalétique </a:t>
            </a:r>
            <a:r>
              <a:rPr lang="fr-FR" sz="1200" dirty="0"/>
              <a:t>rendant difficile l'appropriation du plan de circulation, quel que soit le mode de déplacement.</a:t>
            </a:r>
          </a:p>
          <a:p>
            <a:pPr algn="just"/>
            <a:endParaRPr lang="fr-FR" sz="1200" dirty="0"/>
          </a:p>
          <a:p>
            <a:pPr algn="just"/>
            <a:r>
              <a:rPr lang="fr-FR" sz="1200" dirty="0"/>
              <a:t>La </a:t>
            </a:r>
            <a:r>
              <a:rPr lang="fr-FR" sz="1200" b="1" dirty="0"/>
              <a:t>fermeture de l’avenue du Président Wilson fait largement consensus </a:t>
            </a:r>
            <a:r>
              <a:rPr lang="fr-FR" sz="1200" dirty="0"/>
              <a:t>parmi les personnes interrogées :</a:t>
            </a:r>
          </a:p>
          <a:p>
            <a:pPr marL="171450" indent="-171450" algn="just">
              <a:lnSpc>
                <a:spcPct val="100000"/>
              </a:lnSpc>
              <a:buFont typeface="Courier New" panose="02070309020205020404" pitchFamily="49" charset="0"/>
              <a:buChar char="o"/>
            </a:pPr>
            <a:r>
              <a:rPr lang="fr-FR" sz="1200" dirty="0"/>
              <a:t>Permet d’apaiser la circulation et de réduire les nuisances associées</a:t>
            </a:r>
          </a:p>
          <a:p>
            <a:pPr marL="171450" indent="-171450" algn="just">
              <a:lnSpc>
                <a:spcPct val="100000"/>
              </a:lnSpc>
              <a:buFont typeface="Courier New" panose="02070309020205020404" pitchFamily="49" charset="0"/>
              <a:buChar char="o"/>
            </a:pPr>
            <a:r>
              <a:rPr lang="fr-FR" sz="1200" dirty="0"/>
              <a:t>Bien pour les usager.es du conservatoire, notamment les enfants</a:t>
            </a:r>
          </a:p>
          <a:p>
            <a:pPr marL="171450" indent="-171450" algn="just">
              <a:lnSpc>
                <a:spcPct val="100000"/>
              </a:lnSpc>
              <a:buFont typeface="Courier New" panose="02070309020205020404" pitchFamily="49" charset="0"/>
              <a:buChar char="o"/>
            </a:pPr>
            <a:r>
              <a:rPr lang="fr-FR" sz="1200" dirty="0"/>
              <a:t>Permet de rendre plus d’espace aux piétons</a:t>
            </a:r>
          </a:p>
          <a:p>
            <a:pPr marL="171450" indent="-171450" algn="just">
              <a:lnSpc>
                <a:spcPct val="100000"/>
              </a:lnSpc>
              <a:buFont typeface="Courier New" panose="02070309020205020404" pitchFamily="49" charset="0"/>
              <a:buChar char="o"/>
            </a:pPr>
            <a:r>
              <a:rPr lang="fr-FR" sz="1200" dirty="0"/>
              <a:t>Rend l’espace agréable pour circuler à pied ou à vélo</a:t>
            </a:r>
          </a:p>
          <a:p>
            <a:pPr algn="just">
              <a:lnSpc>
                <a:spcPct val="100000"/>
              </a:lnSpc>
            </a:pPr>
            <a:endParaRPr lang="fr-FR" sz="1200" dirty="0"/>
          </a:p>
          <a:p>
            <a:pPr algn="just">
              <a:lnSpc>
                <a:spcPct val="100000"/>
              </a:lnSpc>
            </a:pPr>
            <a:r>
              <a:rPr lang="fr-FR" sz="1200" dirty="0"/>
              <a:t>Beaucoup soulignent des </a:t>
            </a:r>
            <a:r>
              <a:rPr lang="fr-FR" sz="1200" b="1" dirty="0"/>
              <a:t>comportements ou situations dangereuses </a:t>
            </a:r>
            <a:r>
              <a:rPr lang="fr-FR" sz="1200" dirty="0"/>
              <a:t>ne permettant pas de profiter pleinement des espaces interdits à la circulation :</a:t>
            </a:r>
          </a:p>
          <a:p>
            <a:pPr marL="171450" indent="-171450" algn="just">
              <a:lnSpc>
                <a:spcPct val="100000"/>
              </a:lnSpc>
              <a:buFont typeface="Courier New" panose="02070309020205020404" pitchFamily="49" charset="0"/>
              <a:buChar char="o"/>
            </a:pPr>
            <a:r>
              <a:rPr lang="fr-FR" sz="1200" dirty="0"/>
              <a:t>Barrières cassées ou laissées ouvertes</a:t>
            </a:r>
          </a:p>
          <a:p>
            <a:pPr marL="171450" indent="-171450" algn="just">
              <a:buFont typeface="Courier New" panose="02070309020205020404" pitchFamily="49" charset="0"/>
              <a:buChar char="o"/>
            </a:pPr>
            <a:r>
              <a:rPr lang="fr-FR" sz="1200" dirty="0"/>
              <a:t>Certains 2 roues contournent les barrières et roulent sur les trottoirs pour ne pas à avoir faire de détour</a:t>
            </a:r>
          </a:p>
          <a:p>
            <a:pPr marL="171450" indent="-171450" algn="just">
              <a:buFont typeface="Courier New" panose="02070309020205020404" pitchFamily="49" charset="0"/>
              <a:buChar char="o"/>
            </a:pPr>
            <a:r>
              <a:rPr lang="fr-FR" sz="1200" dirty="0"/>
              <a:t>Vélos et trottinettes roulent parfois trop vite</a:t>
            </a:r>
          </a:p>
          <a:p>
            <a:pPr marL="171450" indent="-171450" algn="just">
              <a:buFont typeface="Courier New" panose="02070309020205020404" pitchFamily="49" charset="0"/>
              <a:buChar char="o"/>
            </a:pPr>
            <a:r>
              <a:rPr lang="fr-FR" sz="1200" dirty="0"/>
              <a:t>Manque de sécurisation des pistes cyclables</a:t>
            </a:r>
          </a:p>
          <a:p>
            <a:pPr marL="171450" indent="-171450" algn="just">
              <a:lnSpc>
                <a:spcPct val="100000"/>
              </a:lnSpc>
              <a:buFont typeface="Courier New" panose="02070309020205020404" pitchFamily="49" charset="0"/>
              <a:buChar char="o"/>
            </a:pPr>
            <a:r>
              <a:rPr lang="fr-FR" sz="1200" dirty="0"/>
              <a:t>Virage trop serré Genevoix X Verdun dangereux pour la traversée piétonne</a:t>
            </a:r>
          </a:p>
          <a:p>
            <a:pPr marL="171450" indent="-171450" algn="just">
              <a:lnSpc>
                <a:spcPct val="100000"/>
              </a:lnSpc>
              <a:buFont typeface="Courier New" panose="02070309020205020404" pitchFamily="49" charset="0"/>
              <a:buChar char="o"/>
            </a:pPr>
            <a:r>
              <a:rPr lang="fr-FR" sz="1200" dirty="0"/>
              <a:t>Problème </a:t>
            </a:r>
            <a:r>
              <a:rPr lang="fr-FR" sz="1100" dirty="0"/>
              <a:t>de visibilité sur le carrefour Saint-Germain X Verdun les jours de marchés</a:t>
            </a:r>
          </a:p>
        </p:txBody>
      </p:sp>
      <p:sp>
        <p:nvSpPr>
          <p:cNvPr id="14" name="ZoneTexte 13">
            <a:extLst>
              <a:ext uri="{FF2B5EF4-FFF2-40B4-BE49-F238E27FC236}">
                <a16:creationId xmlns:a16="http://schemas.microsoft.com/office/drawing/2014/main" id="{0B790A5B-193C-597C-B443-5D3AC5813F2D}"/>
              </a:ext>
            </a:extLst>
          </p:cNvPr>
          <p:cNvSpPr txBox="1"/>
          <p:nvPr/>
        </p:nvSpPr>
        <p:spPr>
          <a:xfrm>
            <a:off x="2265723" y="780564"/>
            <a:ext cx="7742360" cy="646331"/>
          </a:xfrm>
          <a:prstGeom prst="rect">
            <a:avLst/>
          </a:prstGeom>
          <a:noFill/>
        </p:spPr>
        <p:txBody>
          <a:bodyPr wrap="square">
            <a:spAutoFit/>
          </a:bodyPr>
          <a:lstStyle/>
          <a:p>
            <a:pPr algn="ctr">
              <a:lnSpc>
                <a:spcPct val="100000"/>
              </a:lnSpc>
            </a:pPr>
            <a:r>
              <a:rPr lang="fr-FR" sz="1800" b="1" dirty="0"/>
              <a:t>PLAN DE CIRCULATION : BEAUCOUP DE CRISPATION SUR L’AVENUE DE VERDUN ET UN CONSENSUS SUR L’AVENUE DE VERDUN</a:t>
            </a:r>
          </a:p>
        </p:txBody>
      </p:sp>
    </p:spTree>
    <p:extLst>
      <p:ext uri="{BB962C8B-B14F-4D97-AF65-F5344CB8AC3E}">
        <p14:creationId xmlns:p14="http://schemas.microsoft.com/office/powerpoint/2010/main" val="180862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8</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8</a:t>
            </a:fld>
            <a:endParaRPr lang="fr-FR"/>
          </a:p>
        </p:txBody>
      </p:sp>
      <p:sp>
        <p:nvSpPr>
          <p:cNvPr id="3" name="Rectangle 2">
            <a:extLst>
              <a:ext uri="{FF2B5EF4-FFF2-40B4-BE49-F238E27FC236}">
                <a16:creationId xmlns:a16="http://schemas.microsoft.com/office/drawing/2014/main" id="{B9CCD9DE-0535-0031-6A0D-22FECF10CCDC}"/>
              </a:ext>
            </a:extLst>
          </p:cNvPr>
          <p:cNvSpPr/>
          <p:nvPr/>
        </p:nvSpPr>
        <p:spPr>
          <a:xfrm>
            <a:off x="0" y="0"/>
            <a:ext cx="12191999" cy="612559"/>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C3DDB62-0AEB-C815-5A2F-97F6DB6A205F}"/>
              </a:ext>
            </a:extLst>
          </p:cNvPr>
          <p:cNvSpPr txBox="1">
            <a:spLocks/>
          </p:cNvSpPr>
          <p:nvPr/>
        </p:nvSpPr>
        <p:spPr>
          <a:xfrm>
            <a:off x="168676" y="169527"/>
            <a:ext cx="11785422" cy="300437"/>
          </a:xfrm>
          <a:prstGeom prst="rect">
            <a:avLst/>
          </a:prstGeom>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cap="all" dirty="0">
                <a:solidFill>
                  <a:srgbClr val="FFFFFF"/>
                </a:solidFill>
              </a:rPr>
              <a:t>3. Analyse thématique des contributions</a:t>
            </a:r>
          </a:p>
        </p:txBody>
      </p:sp>
      <p:pic>
        <p:nvPicPr>
          <p:cNvPr id="5" name="Image 4" descr="Une image contenant texte, Police, vert, Graphique&#10;&#10;Description générée automatiquement">
            <a:extLst>
              <a:ext uri="{FF2B5EF4-FFF2-40B4-BE49-F238E27FC236}">
                <a16:creationId xmlns:a16="http://schemas.microsoft.com/office/drawing/2014/main" id="{4266DA79-8954-7FED-7DB5-1355B26F1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8" name="Rectangle 7">
            <a:extLst>
              <a:ext uri="{FF2B5EF4-FFF2-40B4-BE49-F238E27FC236}">
                <a16:creationId xmlns:a16="http://schemas.microsoft.com/office/drawing/2014/main" id="{675170B5-5690-80D8-C6E9-1AD08EA00C5F}"/>
              </a:ext>
            </a:extLst>
          </p:cNvPr>
          <p:cNvSpPr/>
          <p:nvPr/>
        </p:nvSpPr>
        <p:spPr>
          <a:xfrm>
            <a:off x="397566" y="1497844"/>
            <a:ext cx="8358808" cy="4724378"/>
          </a:xfrm>
          <a:prstGeom prst="rect">
            <a:avLst/>
          </a:prstGeom>
          <a:noFill/>
          <a:ln w="28575">
            <a:prstDash val="dash"/>
          </a:ln>
        </p:spPr>
        <p:style>
          <a:lnRef idx="2">
            <a:schemeClr val="accent3"/>
          </a:lnRef>
          <a:fillRef idx="1">
            <a:schemeClr val="lt1"/>
          </a:fillRef>
          <a:effectRef idx="0">
            <a:schemeClr val="accent3"/>
          </a:effectRef>
          <a:fontRef idx="minor">
            <a:schemeClr val="dk1"/>
          </a:fontRef>
        </p:style>
        <p:txBody>
          <a:bodyPr rtlCol="0" anchor="ctr"/>
          <a:lstStyle/>
          <a:p>
            <a:r>
              <a:rPr lang="fr-FR" sz="1600" b="1" dirty="0"/>
              <a:t>PROPOSITIONS / IDÉES :</a:t>
            </a:r>
          </a:p>
          <a:p>
            <a:r>
              <a:rPr lang="fr-FR" sz="1200" dirty="0"/>
              <a:t>Si certaines personnes apprécient la piétonisation complète, la majorité des intérrogé.es souhaiterait que l’avenue de Verdun soit rouverte, en mettant en place </a:t>
            </a:r>
            <a:r>
              <a:rPr lang="fr-FR" sz="1200" b="1" dirty="0"/>
              <a:t>des aménagements qui permettraient tout de même de pacifier la circulation </a:t>
            </a:r>
            <a:r>
              <a:rPr lang="fr-FR" sz="1200" dirty="0"/>
              <a:t>: </a:t>
            </a:r>
          </a:p>
          <a:p>
            <a:pPr marL="171450" indent="-171450">
              <a:buFont typeface="Courier New" panose="02070309020205020404" pitchFamily="49" charset="0"/>
              <a:buChar char="o"/>
            </a:pPr>
            <a:r>
              <a:rPr lang="fr-FR" sz="1200" dirty="0"/>
              <a:t>Limitation à 30 km/h</a:t>
            </a:r>
          </a:p>
          <a:p>
            <a:pPr marL="171450" indent="-171450">
              <a:buFont typeface="Courier New" panose="02070309020205020404" pitchFamily="49" charset="0"/>
              <a:buChar char="o"/>
            </a:pPr>
            <a:r>
              <a:rPr lang="fr-FR" sz="1200" dirty="0"/>
              <a:t>Contrôle / verbalisation de la vitesse, avec la mise en place éventuelle de caméra</a:t>
            </a:r>
          </a:p>
          <a:p>
            <a:pPr marL="171450" indent="-171450">
              <a:buFont typeface="Courier New" panose="02070309020205020404" pitchFamily="49" charset="0"/>
              <a:buChar char="o"/>
            </a:pPr>
            <a:r>
              <a:rPr lang="fr-FR" sz="1200" dirty="0"/>
              <a:t>Piste cyclable protégée, côté place pour qu’elle ne coupe pas la rue Emile Genevoix</a:t>
            </a:r>
          </a:p>
          <a:p>
            <a:pPr marL="171450" indent="-171450">
              <a:buFont typeface="Courier New" panose="02070309020205020404" pitchFamily="49" charset="0"/>
              <a:buChar char="o"/>
            </a:pPr>
            <a:r>
              <a:rPr lang="fr-FR" sz="1200" dirty="0"/>
              <a:t>Possibilité de refermer la circulation les jours de marché, pour la tenue d’évènement ou sur certains créneaux horaires</a:t>
            </a:r>
          </a:p>
          <a:p>
            <a:endParaRPr lang="fr-FR" sz="1200" b="1" dirty="0"/>
          </a:p>
          <a:p>
            <a:r>
              <a:rPr lang="fr-FR" sz="1200" b="1" dirty="0"/>
              <a:t>Si toutefois la rue de Verdun restait fermée à la circulation, plusieurs propositions ont été faites : </a:t>
            </a:r>
          </a:p>
          <a:p>
            <a:pPr marL="171450" indent="-171450">
              <a:buFont typeface="Courier New" panose="02070309020205020404" pitchFamily="49" charset="0"/>
              <a:buChar char="o"/>
            </a:pPr>
            <a:r>
              <a:rPr lang="fr-FR" sz="1200" dirty="0"/>
              <a:t>Donner un accès aux PMR et personnes âgées qui habitent le secteur</a:t>
            </a:r>
          </a:p>
          <a:p>
            <a:pPr marL="171450" indent="-171450">
              <a:buFont typeface="Courier New" panose="02070309020205020404" pitchFamily="49" charset="0"/>
              <a:buChar char="o"/>
            </a:pPr>
            <a:r>
              <a:rPr lang="fr-FR" sz="1200" dirty="0"/>
              <a:t>Inverser le sens de circulation de la rue Saint-Germain</a:t>
            </a:r>
          </a:p>
          <a:p>
            <a:pPr marL="171450" indent="-171450">
              <a:buFont typeface="Courier New" panose="02070309020205020404" pitchFamily="49" charset="0"/>
              <a:buChar char="o"/>
            </a:pPr>
            <a:r>
              <a:rPr lang="fr-FR" sz="1200" dirty="0"/>
              <a:t>Faire tourner les véhicules vers la rue Gabriel Husson depuis la rue Emile Genevoix</a:t>
            </a:r>
          </a:p>
          <a:p>
            <a:pPr marL="171450" indent="-171450">
              <a:buFont typeface="Courier New" panose="02070309020205020404" pitchFamily="49" charset="0"/>
              <a:buChar char="o"/>
            </a:pPr>
            <a:r>
              <a:rPr lang="fr-FR" sz="1200" dirty="0"/>
              <a:t>Inverser le sens de circulation de la rue Gabriel Husson, ou a minima installer un ralentisseur, voire retirer la piste cyclable à contresens</a:t>
            </a:r>
          </a:p>
          <a:p>
            <a:endParaRPr lang="fr-FR" sz="1200" b="1" dirty="0"/>
          </a:p>
          <a:p>
            <a:r>
              <a:rPr lang="fr-FR" sz="1200" b="1" dirty="0"/>
              <a:t>D’autres propositions ont été faites en vue de l’aménagement définitif : </a:t>
            </a:r>
          </a:p>
          <a:p>
            <a:pPr marL="171450" indent="-171450">
              <a:buFont typeface="Courier New" panose="02070309020205020404" pitchFamily="49" charset="0"/>
              <a:buChar char="o"/>
            </a:pPr>
            <a:r>
              <a:rPr lang="fr-FR" sz="1200" dirty="0"/>
              <a:t>Faire un travail global sur le partage des mobilités, la lisibilité des circulations, la signalisation et la délimitation des zones piétonnes</a:t>
            </a:r>
          </a:p>
          <a:p>
            <a:pPr marL="171450" indent="-171450">
              <a:buFont typeface="Courier New" panose="02070309020205020404" pitchFamily="49" charset="0"/>
              <a:buChar char="o"/>
            </a:pPr>
            <a:r>
              <a:rPr lang="fr-FR" sz="1200" dirty="0"/>
              <a:t>Étendre la réflexion des pistes cyclables au reste de la ville (connexion aux écoles, continuité jusqu’aux Lilas…)</a:t>
            </a:r>
          </a:p>
          <a:p>
            <a:pPr marL="171450" indent="-171450">
              <a:buFont typeface="Courier New" panose="02070309020205020404" pitchFamily="49" charset="0"/>
              <a:buChar char="o"/>
            </a:pPr>
            <a:r>
              <a:rPr lang="fr-FR" sz="1200" dirty="0"/>
              <a:t>Demander aux cyclistes de mettre pied à terre côté Wilson pour permettre une réelle pacification</a:t>
            </a:r>
          </a:p>
          <a:p>
            <a:pPr marL="171450" indent="-171450">
              <a:buFont typeface="Courier New" panose="02070309020205020404" pitchFamily="49" charset="0"/>
              <a:buChar char="o"/>
            </a:pPr>
            <a:r>
              <a:rPr lang="fr-FR" sz="1200" dirty="0"/>
              <a:t>Ouvrir Wilson les jours de marchés</a:t>
            </a:r>
          </a:p>
          <a:p>
            <a:pPr marL="171450" indent="-171450">
              <a:buFont typeface="Courier New" panose="02070309020205020404" pitchFamily="49" charset="0"/>
              <a:buChar char="o"/>
            </a:pPr>
            <a:r>
              <a:rPr lang="fr-FR" sz="1200" dirty="0"/>
              <a:t>Laisser la possibilité de traverser la résidence à pied pour lier les différents espaces</a:t>
            </a:r>
          </a:p>
          <a:p>
            <a:pPr marL="171450" indent="-171450">
              <a:buFont typeface="Courier New" panose="02070309020205020404" pitchFamily="49" charset="0"/>
              <a:buChar char="o"/>
            </a:pPr>
            <a:endParaRPr lang="fr-FR" sz="1200" dirty="0"/>
          </a:p>
          <a:p>
            <a:r>
              <a:rPr lang="fr-FR" sz="1200" dirty="0"/>
              <a:t>Plusieurs personnes ont également suggéré la mise en place d’une </a:t>
            </a:r>
            <a:r>
              <a:rPr lang="fr-FR" sz="1200" b="1" dirty="0"/>
              <a:t>navette permettant de relier les Bas-Pays et les Trois-Communes au centre-ville </a:t>
            </a:r>
            <a:r>
              <a:rPr lang="fr-FR" sz="1200" dirty="0"/>
              <a:t>(Cf. celle des Lilas)</a:t>
            </a:r>
          </a:p>
        </p:txBody>
      </p:sp>
      <p:sp>
        <p:nvSpPr>
          <p:cNvPr id="9" name="Rectangle 8">
            <a:extLst>
              <a:ext uri="{FF2B5EF4-FFF2-40B4-BE49-F238E27FC236}">
                <a16:creationId xmlns:a16="http://schemas.microsoft.com/office/drawing/2014/main" id="{2893B40D-C49F-9104-F423-B23490719430}"/>
              </a:ext>
            </a:extLst>
          </p:cNvPr>
          <p:cNvSpPr/>
          <p:nvPr/>
        </p:nvSpPr>
        <p:spPr>
          <a:xfrm>
            <a:off x="9051234" y="2054797"/>
            <a:ext cx="2743200" cy="3383036"/>
          </a:xfrm>
          <a:prstGeom prst="rect">
            <a:avLst/>
          </a:prstGeom>
          <a:ln w="28575">
            <a:prstDash val="dash"/>
          </a:ln>
        </p:spPr>
        <p:style>
          <a:lnRef idx="2">
            <a:schemeClr val="accent3"/>
          </a:lnRef>
          <a:fillRef idx="1">
            <a:schemeClr val="lt1"/>
          </a:fillRef>
          <a:effectRef idx="0">
            <a:schemeClr val="accent3"/>
          </a:effectRef>
          <a:fontRef idx="minor">
            <a:schemeClr val="dk1"/>
          </a:fontRef>
        </p:style>
        <p:txBody>
          <a:bodyPr rtlCol="0" anchor="ctr"/>
          <a:lstStyle/>
          <a:p>
            <a:r>
              <a:rPr lang="fr-FR" sz="1600" b="1" dirty="0"/>
              <a:t>INQUIÉTUDES / REMARQUES :</a:t>
            </a:r>
          </a:p>
          <a:p>
            <a:pPr marL="171450" indent="-171450">
              <a:buFont typeface="Symbol" panose="05050102010706020507" pitchFamily="18" charset="2"/>
              <a:buChar char="Þ"/>
            </a:pPr>
            <a:r>
              <a:rPr lang="fr-FR" sz="1200" dirty="0"/>
              <a:t>Le fait de rouvrir l’avenue de Verdun permettrait de donner à voir ce qui se passe sur la place, de donner envie d’y venir et ainsi de créer une dynamique </a:t>
            </a:r>
          </a:p>
          <a:p>
            <a:pPr marL="171450" indent="-171450">
              <a:buFont typeface="Symbol" panose="05050102010706020507" pitchFamily="18" charset="2"/>
              <a:buChar char="Þ"/>
            </a:pPr>
            <a:r>
              <a:rPr lang="fr-FR" sz="1200" dirty="0"/>
              <a:t>Accessibilité pour les personnes âgées et PMR qui habitent le quartier ou souhaitent s’y rendre, d’autant qu’il n’y a plus de bus</a:t>
            </a:r>
          </a:p>
          <a:p>
            <a:pPr marL="171450" indent="-171450">
              <a:buFont typeface="Symbol" panose="05050102010706020507" pitchFamily="18" charset="2"/>
              <a:buChar char="Þ"/>
            </a:pPr>
            <a:r>
              <a:rPr lang="fr-FR" sz="1200" dirty="0"/>
              <a:t>Impact du contournement automobile et de la piétonnisation sur les commerces</a:t>
            </a:r>
          </a:p>
          <a:p>
            <a:pPr marL="171450" indent="-171450">
              <a:buFont typeface="Symbol" panose="05050102010706020507" pitchFamily="18" charset="2"/>
              <a:buChar char="Þ"/>
            </a:pPr>
            <a:r>
              <a:rPr lang="fr-FR" sz="1200" dirty="0"/>
              <a:t>Circulation des vélos les jours de marché</a:t>
            </a:r>
          </a:p>
          <a:p>
            <a:pPr marL="171450" indent="-171450">
              <a:buFont typeface="Symbol" panose="05050102010706020507" pitchFamily="18" charset="2"/>
              <a:buChar char="Þ"/>
            </a:pPr>
            <a:r>
              <a:rPr lang="fr-FR" sz="1200" dirty="0"/>
              <a:t>Comment assurer la circulation des 15T pour l'activité commerciale rue Emile Genevoix ?</a:t>
            </a:r>
          </a:p>
        </p:txBody>
      </p:sp>
      <p:sp>
        <p:nvSpPr>
          <p:cNvPr id="7" name="ZoneTexte 6">
            <a:extLst>
              <a:ext uri="{FF2B5EF4-FFF2-40B4-BE49-F238E27FC236}">
                <a16:creationId xmlns:a16="http://schemas.microsoft.com/office/drawing/2014/main" id="{9C3091AF-FD17-E4A3-DC6B-9DABBFFEACE0}"/>
              </a:ext>
            </a:extLst>
          </p:cNvPr>
          <p:cNvSpPr txBox="1"/>
          <p:nvPr/>
        </p:nvSpPr>
        <p:spPr>
          <a:xfrm>
            <a:off x="2265723" y="780564"/>
            <a:ext cx="7742360" cy="646331"/>
          </a:xfrm>
          <a:prstGeom prst="rect">
            <a:avLst/>
          </a:prstGeom>
          <a:noFill/>
        </p:spPr>
        <p:txBody>
          <a:bodyPr wrap="square">
            <a:spAutoFit/>
          </a:bodyPr>
          <a:lstStyle/>
          <a:p>
            <a:pPr algn="ctr">
              <a:lnSpc>
                <a:spcPct val="100000"/>
              </a:lnSpc>
            </a:pPr>
            <a:r>
              <a:rPr lang="fr-FR" sz="1800" b="1" dirty="0"/>
              <a:t>PLAN DE CIRCULATION : BEAUCOUP DE CRISPATION SUR L’AVENUE DE VERDUN ET UN CONSENSUS SUR L’AVENUE DE VERDUN</a:t>
            </a:r>
          </a:p>
        </p:txBody>
      </p:sp>
    </p:spTree>
    <p:extLst>
      <p:ext uri="{BB962C8B-B14F-4D97-AF65-F5344CB8AC3E}">
        <p14:creationId xmlns:p14="http://schemas.microsoft.com/office/powerpoint/2010/main" val="97195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C84D3D4-97CB-3852-EF6A-6611C9C66974}"/>
              </a:ext>
            </a:extLst>
          </p:cNvPr>
          <p:cNvSpPr>
            <a:spLocks noGrp="1"/>
          </p:cNvSpPr>
          <p:nvPr>
            <p:ph type="sldNum" sz="quarter" idx="12"/>
          </p:nvPr>
        </p:nvSpPr>
        <p:spPr/>
        <p:txBody>
          <a:bodyPr/>
          <a:lstStyle/>
          <a:p>
            <a:fld id="{2CBAED71-6F8F-477F-AA58-3D975C65D411}" type="slidenum">
              <a:rPr lang="fr-FR" smtClean="0"/>
              <a:t>9</a:t>
            </a:fld>
            <a:endParaRPr lang="fr-FR" dirty="0"/>
          </a:p>
        </p:txBody>
      </p:sp>
      <p:sp>
        <p:nvSpPr>
          <p:cNvPr id="6" name="Espace réservé du numéro de diapositive 1">
            <a:extLst>
              <a:ext uri="{FF2B5EF4-FFF2-40B4-BE49-F238E27FC236}">
                <a16:creationId xmlns:a16="http://schemas.microsoft.com/office/drawing/2014/main" id="{8B984D91-8D3B-4A13-864A-E22827A57B7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ED71-6F8F-477F-AA58-3D975C65D411}" type="slidenum">
              <a:rPr lang="fr-FR" smtClean="0"/>
              <a:pPr/>
              <a:t>9</a:t>
            </a:fld>
            <a:endParaRPr lang="fr-FR"/>
          </a:p>
        </p:txBody>
      </p:sp>
      <p:sp>
        <p:nvSpPr>
          <p:cNvPr id="3" name="Rectangle 2">
            <a:extLst>
              <a:ext uri="{FF2B5EF4-FFF2-40B4-BE49-F238E27FC236}">
                <a16:creationId xmlns:a16="http://schemas.microsoft.com/office/drawing/2014/main" id="{B9CCD9DE-0535-0031-6A0D-22FECF10CCDC}"/>
              </a:ext>
            </a:extLst>
          </p:cNvPr>
          <p:cNvSpPr/>
          <p:nvPr/>
        </p:nvSpPr>
        <p:spPr>
          <a:xfrm>
            <a:off x="0" y="0"/>
            <a:ext cx="12191999" cy="612559"/>
          </a:xfrm>
          <a:prstGeom prst="rect">
            <a:avLst/>
          </a:prstGeom>
          <a:solidFill>
            <a:schemeClr val="bg1">
              <a:lumMod val="6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8C3DDB62-0AEB-C815-5A2F-97F6DB6A205F}"/>
              </a:ext>
            </a:extLst>
          </p:cNvPr>
          <p:cNvSpPr txBox="1">
            <a:spLocks/>
          </p:cNvSpPr>
          <p:nvPr/>
        </p:nvSpPr>
        <p:spPr>
          <a:xfrm>
            <a:off x="168676" y="169527"/>
            <a:ext cx="11785422" cy="300437"/>
          </a:xfrm>
          <a:prstGeom prst="rect">
            <a:avLst/>
          </a:prstGeom>
          <a:ln w="3175">
            <a:noFill/>
          </a:ln>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600" b="1" cap="all" dirty="0">
                <a:solidFill>
                  <a:srgbClr val="FFFFFF"/>
                </a:solidFill>
              </a:rPr>
              <a:t>3. Analyse thématique des contributions</a:t>
            </a:r>
          </a:p>
        </p:txBody>
      </p:sp>
      <p:pic>
        <p:nvPicPr>
          <p:cNvPr id="5" name="Image 4" descr="Une image contenant texte, Police, vert, Graphique&#10;&#10;Description générée automatiquement">
            <a:extLst>
              <a:ext uri="{FF2B5EF4-FFF2-40B4-BE49-F238E27FC236}">
                <a16:creationId xmlns:a16="http://schemas.microsoft.com/office/drawing/2014/main" id="{4266DA79-8954-7FED-7DB5-1355B26F1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999" y="6381115"/>
            <a:ext cx="1778000" cy="340360"/>
          </a:xfrm>
          <a:prstGeom prst="rect">
            <a:avLst/>
          </a:prstGeom>
        </p:spPr>
      </p:pic>
      <p:sp>
        <p:nvSpPr>
          <p:cNvPr id="7" name="ZoneTexte 6">
            <a:extLst>
              <a:ext uri="{FF2B5EF4-FFF2-40B4-BE49-F238E27FC236}">
                <a16:creationId xmlns:a16="http://schemas.microsoft.com/office/drawing/2014/main" id="{A20E3A8D-CDB8-A72A-B686-D94A51B5EC01}"/>
              </a:ext>
            </a:extLst>
          </p:cNvPr>
          <p:cNvSpPr txBox="1"/>
          <p:nvPr/>
        </p:nvSpPr>
        <p:spPr>
          <a:xfrm>
            <a:off x="453888" y="1604953"/>
            <a:ext cx="4187686" cy="4030537"/>
          </a:xfrm>
          <a:prstGeom prst="rect">
            <a:avLst/>
          </a:prstGeom>
          <a:noFill/>
          <a:ln w="28575">
            <a:solidFill>
              <a:schemeClr val="accent3"/>
            </a:solidFill>
            <a:prstDash val="dash"/>
          </a:ln>
        </p:spPr>
        <p:txBody>
          <a:bodyPr wrap="square" lIns="91440" tIns="45720" rIns="91440" bIns="45720" anchor="t">
            <a:spAutoFit/>
          </a:bodyPr>
          <a:lstStyle/>
          <a:p>
            <a:pPr>
              <a:lnSpc>
                <a:spcPct val="100000"/>
              </a:lnSpc>
            </a:pPr>
            <a:r>
              <a:rPr lang="fr-FR" sz="1600" b="1" dirty="0"/>
              <a:t>CONSTAT</a:t>
            </a:r>
          </a:p>
          <a:p>
            <a:pPr>
              <a:lnSpc>
                <a:spcPct val="100000"/>
              </a:lnSpc>
            </a:pPr>
            <a:r>
              <a:rPr lang="fr-FR" sz="1200" dirty="0"/>
              <a:t>Beaucoup de personnes interrogées font état d’un </a:t>
            </a:r>
            <a:r>
              <a:rPr lang="fr-FR" sz="1200" b="1" dirty="0"/>
              <a:t>manque de stationnement en centre-ville</a:t>
            </a:r>
            <a:r>
              <a:rPr lang="fr-FR" sz="1200" dirty="0"/>
              <a:t> depuis la fermeture des 2 axes et le réaménagement de la rue de la Résistance, avec pour impact : </a:t>
            </a:r>
          </a:p>
          <a:p>
            <a:pPr marL="285750" indent="-285750">
              <a:lnSpc>
                <a:spcPct val="100000"/>
              </a:lnSpc>
              <a:buFont typeface="Courier New" panose="02070309020205020404" pitchFamily="49" charset="0"/>
              <a:buChar char="o"/>
            </a:pPr>
            <a:r>
              <a:rPr lang="fr-FR" sz="1200" dirty="0"/>
              <a:t>Difficulté pour les livraisons des commerçants ainsi que pour la part de leur clientèle habituée à venir en voiture</a:t>
            </a:r>
          </a:p>
          <a:p>
            <a:pPr marL="285750" indent="-285750">
              <a:lnSpc>
                <a:spcPct val="100000"/>
              </a:lnSpc>
              <a:buFont typeface="Courier New" panose="02070309020205020404" pitchFamily="49" charset="0"/>
              <a:buChar char="o"/>
            </a:pPr>
            <a:r>
              <a:rPr lang="fr-FR" sz="1200" dirty="0"/>
              <a:t>Difficulté les jours de marché pour les forains et la clientèle</a:t>
            </a:r>
          </a:p>
          <a:p>
            <a:pPr marL="285750" indent="-285750">
              <a:lnSpc>
                <a:spcPct val="100000"/>
              </a:lnSpc>
              <a:buFont typeface="Courier New" panose="02070309020205020404" pitchFamily="49" charset="0"/>
              <a:buChar char="o"/>
            </a:pPr>
            <a:r>
              <a:rPr lang="fr-FR" sz="1200" dirty="0"/>
              <a:t>Stationnement sauvage potentiellement dangereux, notamment en lien avec les cyclistes</a:t>
            </a:r>
          </a:p>
          <a:p>
            <a:pPr marL="285750" indent="-285750">
              <a:lnSpc>
                <a:spcPct val="100000"/>
              </a:lnSpc>
              <a:buFont typeface="Courier New" panose="02070309020205020404" pitchFamily="49" charset="0"/>
              <a:buChar char="o"/>
            </a:pPr>
            <a:endParaRPr lang="fr-FR" sz="1200" dirty="0"/>
          </a:p>
          <a:p>
            <a:pPr>
              <a:lnSpc>
                <a:spcPct val="100000"/>
              </a:lnSpc>
            </a:pPr>
            <a:r>
              <a:rPr lang="fr-FR" sz="1200" dirty="0"/>
              <a:t>Les commerçants estiment que les </a:t>
            </a:r>
            <a:r>
              <a:rPr lang="fr-FR" sz="1200" b="1" dirty="0"/>
              <a:t>places arrêt-minute </a:t>
            </a:r>
            <a:r>
              <a:rPr lang="fr-FR" sz="1200" dirty="0"/>
              <a:t>sont mal positionnés, mal utilisés, voire sous-utilisés. Certains font également état d’un manque de tolérance de la PM (trop de verbalisation),</a:t>
            </a:r>
          </a:p>
          <a:p>
            <a:pPr>
              <a:lnSpc>
                <a:spcPct val="100000"/>
              </a:lnSpc>
            </a:pPr>
            <a:endParaRPr lang="fr-FR" sz="1200" dirty="0"/>
          </a:p>
          <a:p>
            <a:pPr>
              <a:lnSpc>
                <a:spcPct val="100000"/>
              </a:lnSpc>
            </a:pPr>
            <a:r>
              <a:rPr lang="fr-FR" sz="1200" dirty="0"/>
              <a:t>Par ailleurs la question du </a:t>
            </a:r>
            <a:r>
              <a:rPr lang="fr-FR" sz="1200" b="1" dirty="0"/>
              <a:t>parking du centre-ville </a:t>
            </a:r>
            <a:r>
              <a:rPr lang="fr-FR" sz="1200" dirty="0"/>
              <a:t>a été soulevée à de maintes reprises pour plusieurs raisons : </a:t>
            </a:r>
          </a:p>
          <a:p>
            <a:pPr marL="171450" indent="-171450">
              <a:lnSpc>
                <a:spcPct val="100000"/>
              </a:lnSpc>
              <a:buFont typeface="Courier New" panose="02070309020205020404" pitchFamily="49" charset="0"/>
              <a:buChar char="o"/>
            </a:pPr>
            <a:r>
              <a:rPr lang="fr-FR" sz="1200" dirty="0"/>
              <a:t>Mauvaise gestion</a:t>
            </a:r>
          </a:p>
          <a:p>
            <a:pPr marL="171450" indent="-171450">
              <a:lnSpc>
                <a:spcPct val="100000"/>
              </a:lnSpc>
              <a:buFont typeface="Courier New" panose="02070309020205020404" pitchFamily="49" charset="0"/>
              <a:buChar char="o"/>
            </a:pPr>
            <a:r>
              <a:rPr lang="fr-FR" sz="1200" dirty="0"/>
              <a:t>Manque d’entretien</a:t>
            </a:r>
          </a:p>
          <a:p>
            <a:pPr marL="171450" indent="-171450">
              <a:lnSpc>
                <a:spcPct val="100000"/>
              </a:lnSpc>
              <a:buFont typeface="Courier New" panose="02070309020205020404" pitchFamily="49" charset="0"/>
              <a:buChar char="o"/>
            </a:pPr>
            <a:r>
              <a:rPr lang="fr-FR" sz="1200" dirty="0"/>
              <a:t>Mal indiqué (certaines personnes interrogées ne le connaissaient pas)</a:t>
            </a:r>
          </a:p>
        </p:txBody>
      </p:sp>
      <p:sp>
        <p:nvSpPr>
          <p:cNvPr id="8" name="Rectangle 7">
            <a:extLst>
              <a:ext uri="{FF2B5EF4-FFF2-40B4-BE49-F238E27FC236}">
                <a16:creationId xmlns:a16="http://schemas.microsoft.com/office/drawing/2014/main" id="{675170B5-5690-80D8-C6E9-1AD08EA00C5F}"/>
              </a:ext>
            </a:extLst>
          </p:cNvPr>
          <p:cNvSpPr/>
          <p:nvPr/>
        </p:nvSpPr>
        <p:spPr>
          <a:xfrm>
            <a:off x="4899992" y="1383979"/>
            <a:ext cx="6838122" cy="2885224"/>
          </a:xfrm>
          <a:prstGeom prst="rect">
            <a:avLst/>
          </a:prstGeom>
          <a:ln w="28575">
            <a:prstDash val="dash"/>
          </a:ln>
        </p:spPr>
        <p:style>
          <a:lnRef idx="2">
            <a:schemeClr val="accent3"/>
          </a:lnRef>
          <a:fillRef idx="1">
            <a:schemeClr val="lt1"/>
          </a:fillRef>
          <a:effectRef idx="0">
            <a:schemeClr val="accent3"/>
          </a:effectRef>
          <a:fontRef idx="minor">
            <a:schemeClr val="dk1"/>
          </a:fontRef>
        </p:style>
        <p:txBody>
          <a:bodyPr rtlCol="0" anchor="ctr"/>
          <a:lstStyle/>
          <a:p>
            <a:r>
              <a:rPr lang="fr-FR" sz="1600" b="1" dirty="0"/>
              <a:t>PROPOSITIONS / IDÉES :</a:t>
            </a:r>
          </a:p>
          <a:p>
            <a:r>
              <a:rPr lang="fr-FR" sz="1200" dirty="0"/>
              <a:t>Certaines personnes demandent la création de places de stationnement sur l’avenue de Verdun (qui serait ouverte à la circulation). Une personne a indiqué que la station </a:t>
            </a:r>
            <a:r>
              <a:rPr lang="fr-FR" sz="1200" dirty="0" err="1"/>
              <a:t>Velib</a:t>
            </a:r>
            <a:r>
              <a:rPr lang="fr-FR" sz="1200" dirty="0"/>
              <a:t> rue Saint-Germain était peu utilisée et pourrait être transformée en stationnement.</a:t>
            </a:r>
          </a:p>
          <a:p>
            <a:endParaRPr lang="fr-FR" sz="1200" dirty="0"/>
          </a:p>
          <a:p>
            <a:r>
              <a:rPr lang="fr-FR" sz="1200" dirty="0"/>
              <a:t>Plus généralement les propositions vont dans le sens d’une meilleure gestion du stationnement existant ou à venir :</a:t>
            </a:r>
          </a:p>
          <a:p>
            <a:pPr marL="171450" indent="-171450">
              <a:buFont typeface="Courier New" panose="02070309020205020404" pitchFamily="49" charset="0"/>
              <a:buChar char="o"/>
            </a:pPr>
            <a:r>
              <a:rPr lang="fr-FR" sz="1200" dirty="0"/>
              <a:t>Arrêt-minutes : augmenter le nombre de place, les rassembler au même endroit, mettre en place un système incitatif pour ceux qui s’arrêtent rapidement et répressif pour ceux qui abusent</a:t>
            </a:r>
          </a:p>
          <a:p>
            <a:pPr marL="171450" indent="-171450">
              <a:buFont typeface="Courier New" panose="02070309020205020404" pitchFamily="49" charset="0"/>
              <a:buChar char="o"/>
            </a:pPr>
            <a:r>
              <a:rPr lang="fr-FR" sz="1200" dirty="0"/>
              <a:t>Places de livraison : réfléchir à leur emplacement avec les commerçants</a:t>
            </a:r>
          </a:p>
          <a:p>
            <a:pPr marL="171450" indent="-171450">
              <a:buFont typeface="Courier New" panose="02070309020205020404" pitchFamily="49" charset="0"/>
              <a:buChar char="o"/>
            </a:pPr>
            <a:r>
              <a:rPr lang="fr-FR" sz="1200" dirty="0"/>
              <a:t>Vélos : déplacer les arceaux côté rue Saint-Germain sur la place, en prévoir plus</a:t>
            </a:r>
          </a:p>
          <a:p>
            <a:pPr marL="171450" indent="-171450">
              <a:buFont typeface="Courier New" panose="02070309020205020404" pitchFamily="49" charset="0"/>
              <a:buChar char="o"/>
            </a:pPr>
            <a:r>
              <a:rPr lang="fr-FR" sz="1200" dirty="0"/>
              <a:t>Scooter : prévoir des emplacements, pourquoi pas abrités</a:t>
            </a:r>
          </a:p>
          <a:p>
            <a:pPr marL="171450" indent="-171450">
              <a:buFont typeface="Courier New" panose="02070309020205020404" pitchFamily="49" charset="0"/>
              <a:buChar char="o"/>
            </a:pPr>
            <a:r>
              <a:rPr lang="fr-FR" sz="1200" dirty="0"/>
              <a:t>Parking centre-ville : améliorer la signalisation et la gestion</a:t>
            </a:r>
          </a:p>
          <a:p>
            <a:pPr marL="171450" indent="-171450">
              <a:buFont typeface="Courier New" panose="02070309020205020404" pitchFamily="49" charset="0"/>
              <a:buChar char="o"/>
            </a:pPr>
            <a:r>
              <a:rPr lang="fr-FR" sz="1200" dirty="0"/>
              <a:t>Prévoir une présence plus importante de la PM pour faire respecter les règles</a:t>
            </a:r>
          </a:p>
        </p:txBody>
      </p:sp>
      <p:sp>
        <p:nvSpPr>
          <p:cNvPr id="9" name="Rectangle 8">
            <a:extLst>
              <a:ext uri="{FF2B5EF4-FFF2-40B4-BE49-F238E27FC236}">
                <a16:creationId xmlns:a16="http://schemas.microsoft.com/office/drawing/2014/main" id="{2893B40D-C49F-9104-F423-B23490719430}"/>
              </a:ext>
            </a:extLst>
          </p:cNvPr>
          <p:cNvSpPr/>
          <p:nvPr/>
        </p:nvSpPr>
        <p:spPr>
          <a:xfrm>
            <a:off x="4899992" y="4492144"/>
            <a:ext cx="6838122" cy="1471338"/>
          </a:xfrm>
          <a:prstGeom prst="rect">
            <a:avLst/>
          </a:prstGeom>
          <a:ln w="28575">
            <a:prstDash val="dash"/>
          </a:ln>
        </p:spPr>
        <p:style>
          <a:lnRef idx="2">
            <a:schemeClr val="accent3"/>
          </a:lnRef>
          <a:fillRef idx="1">
            <a:schemeClr val="lt1"/>
          </a:fillRef>
          <a:effectRef idx="0">
            <a:schemeClr val="accent3"/>
          </a:effectRef>
          <a:fontRef idx="minor">
            <a:schemeClr val="dk1"/>
          </a:fontRef>
        </p:style>
        <p:txBody>
          <a:bodyPr rtlCol="0" anchor="ctr"/>
          <a:lstStyle/>
          <a:p>
            <a:r>
              <a:rPr lang="fr-FR" sz="1600" b="1" dirty="0"/>
              <a:t>INQUIÉTUDES / REMARQUES :</a:t>
            </a:r>
          </a:p>
          <a:p>
            <a:pPr marL="171450" indent="-171450">
              <a:buFont typeface="Symbol" panose="05050102010706020507" pitchFamily="18" charset="2"/>
              <a:buChar char="Þ"/>
            </a:pPr>
            <a:r>
              <a:rPr lang="fr-FR" sz="1200" dirty="0"/>
              <a:t>Où pourront stationner les personnes âgées et famille pour faire leur course ?</a:t>
            </a:r>
          </a:p>
          <a:p>
            <a:pPr marL="171450" indent="-171450">
              <a:buFont typeface="Symbol" panose="05050102010706020507" pitchFamily="18" charset="2"/>
              <a:buChar char="Þ"/>
            </a:pPr>
            <a:r>
              <a:rPr lang="fr-FR" sz="1200" dirty="0"/>
              <a:t>Comment garantir que les arrêts minutes soient respectés ?</a:t>
            </a:r>
          </a:p>
          <a:p>
            <a:pPr marL="171450" indent="-171450">
              <a:buFont typeface="Symbol" panose="05050102010706020507" pitchFamily="18" charset="2"/>
              <a:buChar char="Þ"/>
            </a:pPr>
            <a:r>
              <a:rPr lang="fr-FR" sz="1200" dirty="0"/>
              <a:t>Comment assurer les arrêts de VSL ou dépose de patients en toute sécurité au cabinet médical Genevoix</a:t>
            </a:r>
          </a:p>
          <a:p>
            <a:pPr marL="171450" indent="-171450">
              <a:buFont typeface="Symbol" panose="05050102010706020507" pitchFamily="18" charset="2"/>
              <a:buChar char="Þ"/>
            </a:pPr>
            <a:r>
              <a:rPr lang="fr-FR" sz="1200" dirty="0"/>
              <a:t>Impact de la baisse du stationnement sur les commerces</a:t>
            </a:r>
          </a:p>
          <a:p>
            <a:pPr marL="171450" indent="-171450">
              <a:buFont typeface="Symbol" panose="05050102010706020507" pitchFamily="18" charset="2"/>
              <a:buChar char="Þ"/>
            </a:pPr>
            <a:r>
              <a:rPr lang="fr-FR" sz="1200" dirty="0"/>
              <a:t>Quel projet pour le parking du CV ?</a:t>
            </a:r>
          </a:p>
        </p:txBody>
      </p:sp>
      <p:sp>
        <p:nvSpPr>
          <p:cNvPr id="10" name="ZoneTexte 9">
            <a:extLst>
              <a:ext uri="{FF2B5EF4-FFF2-40B4-BE49-F238E27FC236}">
                <a16:creationId xmlns:a16="http://schemas.microsoft.com/office/drawing/2014/main" id="{B43ACDAF-33DF-0E39-A3BA-9903F40C7BF6}"/>
              </a:ext>
            </a:extLst>
          </p:cNvPr>
          <p:cNvSpPr txBox="1"/>
          <p:nvPr/>
        </p:nvSpPr>
        <p:spPr>
          <a:xfrm>
            <a:off x="1499294" y="742150"/>
            <a:ext cx="9193409" cy="369332"/>
          </a:xfrm>
          <a:prstGeom prst="rect">
            <a:avLst/>
          </a:prstGeom>
          <a:noFill/>
        </p:spPr>
        <p:txBody>
          <a:bodyPr wrap="square">
            <a:spAutoFit/>
          </a:bodyPr>
          <a:lstStyle/>
          <a:p>
            <a:pPr algn="ctr">
              <a:lnSpc>
                <a:spcPct val="100000"/>
              </a:lnSpc>
            </a:pPr>
            <a:r>
              <a:rPr lang="fr-FR" sz="1800" b="1" dirty="0"/>
              <a:t>STATIONNEMENT : NE PAS OUBLIER LES PMR, LES COMMERÇANTS ET LES AUTOMOBILISTES</a:t>
            </a:r>
          </a:p>
        </p:txBody>
      </p:sp>
    </p:spTree>
    <p:extLst>
      <p:ext uri="{BB962C8B-B14F-4D97-AF65-F5344CB8AC3E}">
        <p14:creationId xmlns:p14="http://schemas.microsoft.com/office/powerpoint/2010/main" val="17113732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AE332779049C4BB92CFBAABDC44654" ma:contentTypeVersion="4" ma:contentTypeDescription="Crée un document." ma:contentTypeScope="" ma:versionID="0c940157c38cd5610bafc80eb6332784">
  <xsd:schema xmlns:xsd="http://www.w3.org/2001/XMLSchema" xmlns:xs="http://www.w3.org/2001/XMLSchema" xmlns:p="http://schemas.microsoft.com/office/2006/metadata/properties" xmlns:ns2="e9ce410d-46d3-454b-b668-5560f724c876" targetNamespace="http://schemas.microsoft.com/office/2006/metadata/properties" ma:root="true" ma:fieldsID="a563fff1808d6bad26d2321f7d564b81" ns2:_="">
    <xsd:import namespace="e9ce410d-46d3-454b-b668-5560f724c8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e410d-46d3-454b-b668-5560f724c8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0AFE99-A321-4746-BE8F-3BDBC4421E66}">
  <ds:schemaRefs>
    <ds:schemaRef ds:uri="http://schemas.microsoft.com/sharepoint/v3/contenttype/forms"/>
  </ds:schemaRefs>
</ds:datastoreItem>
</file>

<file path=customXml/itemProps2.xml><?xml version="1.0" encoding="utf-8"?>
<ds:datastoreItem xmlns:ds="http://schemas.openxmlformats.org/officeDocument/2006/customXml" ds:itemID="{3A969B72-5E3C-499F-BFAE-7AEA8F4DA9AD}">
  <ds:schemaRefs>
    <ds:schemaRef ds:uri="e9ce410d-46d3-454b-b668-5560f724c876"/>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83A31D-2BCE-4BDA-9B29-69E3289AA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ce410d-46d3-454b-b668-5560f724c8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2704</TotalTime>
  <Words>2740</Words>
  <Application>Microsoft Office PowerPoint</Application>
  <PresentationFormat>Grand écran</PresentationFormat>
  <Paragraphs>235</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Courier New</vt:lpstr>
      <vt:lpstr>Symbol</vt:lpstr>
      <vt:lpstr>Thème Office</vt:lpstr>
      <vt:lpstr>PLACE DES COMMERCES Bilan de l’expérimentation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ASSEMBLEES DE QUARTIER</dc:title>
  <dc:creator>VION Melanie</dc:creator>
  <cp:lastModifiedBy>Melanie VION</cp:lastModifiedBy>
  <cp:revision>58</cp:revision>
  <dcterms:created xsi:type="dcterms:W3CDTF">2023-12-07T14:39:01Z</dcterms:created>
  <dcterms:modified xsi:type="dcterms:W3CDTF">2025-05-13T07:53:09Z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0x01010071AE332779049C4BB92CFBAABDC44654</vt:lpwstr>
  </property>
</Properties>
</file>