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notesMasterIdLst>
    <p:notesMasterId r:id="rId23"/>
  </p:notesMasterIdLst>
  <p:sldIdLst>
    <p:sldId id="256" r:id="rId5"/>
    <p:sldId id="427" r:id="rId6"/>
    <p:sldId id="425" r:id="rId7"/>
    <p:sldId id="428" r:id="rId8"/>
    <p:sldId id="455" r:id="rId9"/>
    <p:sldId id="454" r:id="rId10"/>
    <p:sldId id="451" r:id="rId11"/>
    <p:sldId id="260" r:id="rId12"/>
    <p:sldId id="437" r:id="rId13"/>
    <p:sldId id="438" r:id="rId14"/>
    <p:sldId id="439" r:id="rId15"/>
    <p:sldId id="456" r:id="rId16"/>
    <p:sldId id="452" r:id="rId17"/>
    <p:sldId id="441" r:id="rId18"/>
    <p:sldId id="440" r:id="rId19"/>
    <p:sldId id="450" r:id="rId20"/>
    <p:sldId id="453" r:id="rId21"/>
    <p:sldId id="421" r:id="rId22"/>
  </p:sldIdLst>
  <p:sldSz cx="10693400" cy="7562850"/>
  <p:notesSz cx="10693400" cy="756285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8AB2AF-75FA-437D-7991-3BA033919693}" name="Simon Le Nouvel" initials="SN" userId="S::simon.lenouvel@est-ensemble.fr::7947de62-33ba-4795-b0e0-0c6ac8fc69ba" providerId="AD"/>
  <p188:author id="{3D3EBAE4-1007-D783-06CB-AC38F5506292}" name="MESTROT Louama" initials="ML" userId="S::lmestrot_ville-romainville.fr#ext#@estensemblefr.onmicrosoft.com::acae9bf6-8948-49b7-9d57-ba0f30254fcf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99"/>
    <a:srgbClr val="D6134A"/>
    <a:srgbClr val="7B5F94"/>
    <a:srgbClr val="CB7D9D"/>
    <a:srgbClr val="964A6A"/>
    <a:srgbClr val="C00000"/>
    <a:srgbClr val="CC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3" d="100"/>
          <a:sy n="53" d="100"/>
        </p:scale>
        <p:origin x="1400" y="56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633913" cy="3794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6057900" y="0"/>
            <a:ext cx="4632325" cy="3794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EA8D06-1173-46A5-9CF6-7E10EFD6A1A5}" type="datetimeFigureOut">
              <a:rPr lang="fr-FR" smtClean="0"/>
              <a:t>07/11/2024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543300" y="946150"/>
            <a:ext cx="3606800" cy="2551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1069975" y="3640138"/>
            <a:ext cx="8553450" cy="29781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7183438"/>
            <a:ext cx="4633913" cy="3794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6057900" y="7183438"/>
            <a:ext cx="4632325" cy="3794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4A203F-15E0-44BF-8132-C25CF36C7D2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001888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4A203F-15E0-44BF-8132-C25CF36C7D2F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448265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2"/>
            <a:ext cx="10692000" cy="6671995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0" y="3060001"/>
            <a:ext cx="10692130" cy="1566545"/>
          </a:xfrm>
          <a:custGeom>
            <a:avLst/>
            <a:gdLst/>
            <a:ahLst/>
            <a:cxnLst/>
            <a:rect l="l" t="t" r="r" b="b"/>
            <a:pathLst>
              <a:path w="10692130" h="1566545">
                <a:moveTo>
                  <a:pt x="10692003" y="0"/>
                </a:moveTo>
                <a:lnTo>
                  <a:pt x="0" y="0"/>
                </a:lnTo>
                <a:lnTo>
                  <a:pt x="0" y="1565998"/>
                </a:lnTo>
                <a:lnTo>
                  <a:pt x="10692003" y="1565998"/>
                </a:lnTo>
                <a:lnTo>
                  <a:pt x="10692003" y="0"/>
                </a:lnTo>
                <a:close/>
              </a:path>
            </a:pathLst>
          </a:custGeom>
          <a:solidFill>
            <a:srgbClr val="4B8A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92144" y="3128500"/>
            <a:ext cx="8909111" cy="685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chemeClr val="bg1"/>
                </a:solidFill>
                <a:latin typeface="Bahnschrift"/>
                <a:cs typeface="Bahnschrif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604010" y="4235196"/>
            <a:ext cx="7485380" cy="18907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4351E-0FC6-4860-A8A0-77110ABA5ABC}" type="datetime1">
              <a:rPr lang="en-US" smtClean="0"/>
              <a:t>11/7/2024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919487" y="715887"/>
            <a:ext cx="4880409" cy="375919"/>
          </a:xfrm>
        </p:spPr>
        <p:txBody>
          <a:bodyPr lIns="0" tIns="0" rIns="0" bIns="0"/>
          <a:lstStyle>
            <a:lvl1pPr>
              <a:defRPr sz="2300" b="0" i="0">
                <a:solidFill>
                  <a:srgbClr val="231F20"/>
                </a:solidFill>
                <a:latin typeface="Bahnschrift"/>
                <a:cs typeface="Bahnschrif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635756" y="7033450"/>
            <a:ext cx="3421888" cy="276999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B9DEA3-BFB9-4423-8E27-3B2EE1F6DE30}" type="datetime1">
              <a:rPr lang="en-US" smtClean="0"/>
              <a:t>11/7/2024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B62C42EF-816A-DF81-1FEB-4129DB336C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80585" b="88181"/>
          <a:stretch/>
        </p:blipFill>
        <p:spPr>
          <a:xfrm>
            <a:off x="9232900" y="259358"/>
            <a:ext cx="1285985" cy="42565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1C9B796-43F9-C202-B6B5-187DA9B882F0}"/>
              </a:ext>
            </a:extLst>
          </p:cNvPr>
          <p:cNvSpPr/>
          <p:nvPr userDrawn="1"/>
        </p:nvSpPr>
        <p:spPr>
          <a:xfrm>
            <a:off x="0" y="329184"/>
            <a:ext cx="658353" cy="314344"/>
          </a:xfrm>
          <a:prstGeom prst="rect">
            <a:avLst/>
          </a:prstGeom>
          <a:solidFill>
            <a:srgbClr val="D613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95448" y="939532"/>
            <a:ext cx="1116506" cy="1118775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300" b="0" i="0">
                <a:solidFill>
                  <a:srgbClr val="231F20"/>
                </a:solidFill>
                <a:latin typeface="Bahnschrift"/>
                <a:cs typeface="Bahnschrif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34670" y="1739455"/>
            <a:ext cx="465162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507101" y="1739455"/>
            <a:ext cx="465162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C815C5-0985-4EE6-B2B9-704720DEDF33}" type="datetime1">
              <a:rPr lang="en-US" smtClean="0"/>
              <a:t>11/7/2024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300" b="0" i="0">
                <a:solidFill>
                  <a:srgbClr val="231F20"/>
                </a:solidFill>
                <a:latin typeface="Bahnschrift"/>
                <a:cs typeface="Bahnschrif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320BC4-6524-479B-9EC2-61B3CAFC7B6E}" type="datetime1">
              <a:rPr lang="en-US" smtClean="0"/>
              <a:t>11/7/2024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F81295-AC28-441E-A53C-A2E09330752F}" type="datetime1">
              <a:rPr lang="en-US" smtClean="0"/>
              <a:t>11/7/2024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906495" y="685017"/>
            <a:ext cx="4880409" cy="3759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300" b="0" i="0">
                <a:solidFill>
                  <a:srgbClr val="231F20"/>
                </a:solidFill>
                <a:latin typeface="Bahnschrift"/>
                <a:cs typeface="Bahnschrif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02247" y="1869236"/>
            <a:ext cx="9914890" cy="51555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635756" y="7033450"/>
            <a:ext cx="3421888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34670" y="7033450"/>
            <a:ext cx="2459482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8E6AA7-0AFB-4479-9018-CA944BDB9472}" type="datetime1">
              <a:rPr lang="en-US" smtClean="0"/>
              <a:t>11/7/2024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699248" y="7033450"/>
            <a:ext cx="2459482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hf hdr="0" ftr="0" dt="0"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1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5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Relationship Id="rId1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3" Type="http://schemas.openxmlformats.org/officeDocument/2006/relationships/image" Target="../media/image43.svg"/><Relationship Id="rId7" Type="http://schemas.openxmlformats.org/officeDocument/2006/relationships/image" Target="../media/image46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svg"/><Relationship Id="rId5" Type="http://schemas.openxmlformats.org/officeDocument/2006/relationships/image" Target="../media/image44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49.jpeg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16.png"/><Relationship Id="rId4" Type="http://schemas.openxmlformats.org/officeDocument/2006/relationships/image" Target="../media/image21.png"/><Relationship Id="rId9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xfrm>
            <a:off x="892144" y="3171825"/>
            <a:ext cx="8909111" cy="17894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 rtl="0">
              <a:lnSpc>
                <a:spcPts val="2840"/>
              </a:lnSpc>
              <a:spcBef>
                <a:spcPts val="100"/>
              </a:spcBef>
            </a:pPr>
            <a:r>
              <a:rPr lang="fr-FR" sz="2800" b="1">
                <a:latin typeface="Aptos" panose="020B0004020202020204" pitchFamily="34" charset="0"/>
                <a:cs typeface="Aharoni" panose="02010803020104030203" pitchFamily="2" charset="-79"/>
              </a:rPr>
              <a:t>EPT EST ENSEMBLE </a:t>
            </a:r>
            <a:br>
              <a:rPr lang="fr-FR" sz="2800" b="1">
                <a:latin typeface="Aptos" panose="020B0004020202020204" pitchFamily="34" charset="0"/>
                <a:cs typeface="Aharoni" panose="02010803020104030203" pitchFamily="2" charset="-79"/>
              </a:rPr>
            </a:br>
            <a:r>
              <a:rPr lang="fr-FR" sz="2800" b="1" i="1">
                <a:latin typeface="Aptos" panose="020B0004020202020204" pitchFamily="34" charset="0"/>
                <a:cs typeface="Aharoni" panose="02010803020104030203" pitchFamily="2" charset="-79"/>
              </a:rPr>
              <a:t>Développement du volet patrimonial du PLUi</a:t>
            </a:r>
            <a:br>
              <a:rPr lang="fr-FR" sz="2800" b="1">
                <a:latin typeface="Aptos" panose="020B0004020202020204" pitchFamily="34" charset="0"/>
                <a:cs typeface="Aharoni" panose="02010803020104030203" pitchFamily="2" charset="-79"/>
              </a:rPr>
            </a:br>
            <a:r>
              <a:rPr lang="fr-FR" sz="2800" b="1">
                <a:latin typeface="Aptos" panose="020B0004020202020204" pitchFamily="34" charset="0"/>
                <a:cs typeface="Aharoni" panose="02010803020104030203" pitchFamily="2" charset="-79"/>
              </a:rPr>
              <a:t>Réunion d’information – Propriétaires romainvillois </a:t>
            </a:r>
            <a:br>
              <a:rPr lang="fr-FR" sz="2800" b="1">
                <a:latin typeface="Aptos" panose="020B0004020202020204" pitchFamily="34" charset="0"/>
                <a:cs typeface="Aharoni" panose="02010803020104030203" pitchFamily="2" charset="-79"/>
              </a:rPr>
            </a:br>
            <a:r>
              <a:rPr lang="fr-FR" sz="2800" b="1">
                <a:latin typeface="Aptos" panose="020B0004020202020204" pitchFamily="34" charset="0"/>
                <a:cs typeface="Aharoni" panose="02010803020104030203" pitchFamily="2" charset="-79"/>
              </a:rPr>
              <a:t> 6 novembre 2024</a:t>
            </a:r>
            <a:br>
              <a:rPr lang="fr-FR" sz="2000" b="1">
                <a:solidFill>
                  <a:srgbClr val="D6134A"/>
                </a:solidFill>
                <a:latin typeface="Aptos" panose="020B0004020202020204" pitchFamily="34" charset="0"/>
                <a:cs typeface="Aharoni" panose="02010803020104030203" pitchFamily="2" charset="-79"/>
              </a:rPr>
            </a:br>
            <a:endParaRPr sz="2000">
              <a:solidFill>
                <a:srgbClr val="D6134A"/>
              </a:solidFill>
              <a:latin typeface="Aptos" panose="020B0004020202020204" pitchFamily="34" charset="0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AFA340C-1EAE-D633-829C-7D3F09517E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2500" y="6756734"/>
            <a:ext cx="1616949" cy="809625"/>
          </a:xfrm>
          <a:prstGeom prst="rect">
            <a:avLst/>
          </a:prstGeom>
        </p:spPr>
      </p:pic>
      <p:pic>
        <p:nvPicPr>
          <p:cNvPr id="4" name="Image 3" descr="Une image contenant texte, Police, vert, Graphique&#10;&#10;Description générée automatiquement">
            <a:extLst>
              <a:ext uri="{FF2B5EF4-FFF2-40B4-BE49-F238E27FC236}">
                <a16:creationId xmlns:a16="http://schemas.microsoft.com/office/drawing/2014/main" id="{E72E94DF-D26C-FBE9-85DD-F520578B33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1689" y="6885843"/>
            <a:ext cx="2849778" cy="54292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C4FEF9CA-414C-1F02-35A6-53A9AE310F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593" t="1303" r="60" b="65270"/>
          <a:stretch/>
        </p:blipFill>
        <p:spPr>
          <a:xfrm>
            <a:off x="165100" y="2009775"/>
            <a:ext cx="3014449" cy="1466850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5AD24056-0962-B826-D383-33C42F0D4C3F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fr-FR" smtClean="0"/>
              <a:t>10</a:t>
            </a:fld>
            <a:endParaRPr lang="fr-FR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490A1615-CEA3-D878-6B95-532A06EFAF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89" t="60557"/>
          <a:stretch/>
        </p:blipFill>
        <p:spPr>
          <a:xfrm>
            <a:off x="3272523" y="1952625"/>
            <a:ext cx="3691153" cy="1448516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E477C6E8-84DB-AEB2-C073-899CAA849A5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620" t="4475" r="-3110" b="56082"/>
          <a:stretch/>
        </p:blipFill>
        <p:spPr>
          <a:xfrm>
            <a:off x="6982620" y="1952625"/>
            <a:ext cx="3561844" cy="1448516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1DD9567C-BE00-0A1B-7260-17B95524C4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2431" y="3629025"/>
            <a:ext cx="3451336" cy="1453729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E44DC9A6-920E-153A-CADA-D4DEEF25DC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2449" y="5310638"/>
            <a:ext cx="4229255" cy="1512361"/>
          </a:xfrm>
          <a:prstGeom prst="rect">
            <a:avLst/>
          </a:prstGeom>
        </p:spPr>
      </p:pic>
      <p:pic>
        <p:nvPicPr>
          <p:cNvPr id="6" name="Image 5" descr="Une image contenant texte, Police, vert, Graphique&#10;&#10;Description générée automatiquement">
            <a:extLst>
              <a:ext uri="{FF2B5EF4-FFF2-40B4-BE49-F238E27FC236}">
                <a16:creationId xmlns:a16="http://schemas.microsoft.com/office/drawing/2014/main" id="{2606EED3-C4A4-B7FC-D92E-AE4A9F9869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02619" y="210806"/>
            <a:ext cx="1829793" cy="345634"/>
          </a:xfrm>
          <a:prstGeom prst="rect">
            <a:avLst/>
          </a:prstGeom>
        </p:spPr>
      </p:pic>
      <p:pic>
        <p:nvPicPr>
          <p:cNvPr id="10" name="Image 9" descr="Une image contenant Police, texte, capture d’écran, Graphique&#10;&#10;Description générée automatiquement">
            <a:extLst>
              <a:ext uri="{FF2B5EF4-FFF2-40B4-BE49-F238E27FC236}">
                <a16:creationId xmlns:a16="http://schemas.microsoft.com/office/drawing/2014/main" id="{5527A370-34F6-31A1-F800-1713FEF1EC9D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937" t="-13389" r="6157" b="10825"/>
          <a:stretch/>
        </p:blipFill>
        <p:spPr>
          <a:xfrm>
            <a:off x="164996" y="1952625"/>
            <a:ext cx="3020969" cy="441344"/>
          </a:xfrm>
          <a:prstGeom prst="rect">
            <a:avLst/>
          </a:prstGeom>
        </p:spPr>
      </p:pic>
      <p:sp>
        <p:nvSpPr>
          <p:cNvPr id="16" name="object 4">
            <a:extLst>
              <a:ext uri="{FF2B5EF4-FFF2-40B4-BE49-F238E27FC236}">
                <a16:creationId xmlns:a16="http://schemas.microsoft.com/office/drawing/2014/main" id="{078C0F69-8BE6-F9B0-E0AB-FAF895C703E7}"/>
              </a:ext>
            </a:extLst>
          </p:cNvPr>
          <p:cNvSpPr txBox="1">
            <a:spLocks/>
          </p:cNvSpPr>
          <p:nvPr/>
        </p:nvSpPr>
        <p:spPr>
          <a:xfrm>
            <a:off x="1003300" y="807253"/>
            <a:ext cx="8229600" cy="443711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>
            <a:lvl1pPr>
              <a:defRPr sz="2300" b="0" i="0">
                <a:solidFill>
                  <a:srgbClr val="231F20"/>
                </a:solidFill>
                <a:latin typeface="Bahnschrift"/>
                <a:ea typeface="+mj-ea"/>
                <a:cs typeface="Bahnschrift"/>
              </a:defRPr>
            </a:lvl1pPr>
          </a:lstStyle>
          <a:p>
            <a:pPr marL="12700" algn="ctr">
              <a:spcBef>
                <a:spcPts val="100"/>
              </a:spcBef>
            </a:pPr>
            <a:r>
              <a:rPr lang="fr-FR" sz="2800" b="1" kern="0" spc="-10">
                <a:solidFill>
                  <a:srgbClr val="D6134A"/>
                </a:solidFill>
                <a:latin typeface="Aptos"/>
              </a:rPr>
              <a:t>2. Un patrimoine bâti réparti en 13 typologies</a:t>
            </a:r>
          </a:p>
        </p:txBody>
      </p:sp>
    </p:spTree>
    <p:extLst>
      <p:ext uri="{BB962C8B-B14F-4D97-AF65-F5344CB8AC3E}">
        <p14:creationId xmlns:p14="http://schemas.microsoft.com/office/powerpoint/2010/main" val="35463724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C4FEF9CA-414C-1F02-35A6-53A9AE310F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593" t="36032" r="60" b="18385"/>
          <a:stretch/>
        </p:blipFill>
        <p:spPr>
          <a:xfrm>
            <a:off x="165100" y="2009775"/>
            <a:ext cx="3014449" cy="2000250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5AD24056-0962-B826-D383-33C42F0D4C3F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fr-FR" smtClean="0"/>
              <a:t>11</a:t>
            </a:fld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14E6AAB-D387-C639-CCF0-F0E3670F5B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1749"/>
          <a:stretch/>
        </p:blipFill>
        <p:spPr>
          <a:xfrm>
            <a:off x="3289301" y="1463255"/>
            <a:ext cx="2337838" cy="1242028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8FC4B688-91B4-3F22-1CC2-60F5283B30C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0739" b="53980"/>
          <a:stretch/>
        </p:blipFill>
        <p:spPr>
          <a:xfrm>
            <a:off x="5627139" y="1463253"/>
            <a:ext cx="2462549" cy="1218953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E3566774-DD80-738C-0EB2-EC3888926AC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631" t="57420" r="39286" b="338"/>
          <a:stretch/>
        </p:blipFill>
        <p:spPr>
          <a:xfrm>
            <a:off x="8089688" y="1507062"/>
            <a:ext cx="2549135" cy="1118886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412F0F50-C565-296C-6272-4FF0ED28A0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89301" y="2867025"/>
            <a:ext cx="1746930" cy="131456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75977873-C3E9-9901-049D-78C27AA58B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45467" y="2811068"/>
            <a:ext cx="4838855" cy="1383259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08E9E020-372B-5AAE-06A4-B265F280A6D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1655" y="4286135"/>
            <a:ext cx="4209163" cy="1383525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A48EB96C-C7CE-8598-1539-8267D1F8F3F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82309" y="4343327"/>
            <a:ext cx="4992686" cy="1515636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21DF4D15-1862-30AC-5CBB-201320AE350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8686" y="5915357"/>
            <a:ext cx="1753229" cy="1242028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42DEDE36-059E-913B-9E38-73AFE2BDAC5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85397" y="5945770"/>
            <a:ext cx="4077294" cy="1285516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526F4940-BD56-355E-B587-18C9F7ED06F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99637" y="5972461"/>
            <a:ext cx="1761664" cy="1193264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254EC134-9C41-32EB-3F6F-4FFEB197575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992316" y="5858963"/>
            <a:ext cx="1621584" cy="1407206"/>
          </a:xfrm>
          <a:prstGeom prst="rect">
            <a:avLst/>
          </a:prstGeom>
        </p:spPr>
      </p:pic>
      <p:pic>
        <p:nvPicPr>
          <p:cNvPr id="6" name="Image 5" descr="Une image contenant texte, Police, vert, Graphique&#10;&#10;Description générée automatiquement">
            <a:extLst>
              <a:ext uri="{FF2B5EF4-FFF2-40B4-BE49-F238E27FC236}">
                <a16:creationId xmlns:a16="http://schemas.microsoft.com/office/drawing/2014/main" id="{66B8CDCF-2F82-D0B7-DD5B-8B90A1E4C62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102619" y="210806"/>
            <a:ext cx="1829793" cy="345634"/>
          </a:xfrm>
          <a:prstGeom prst="rect">
            <a:avLst/>
          </a:prstGeom>
        </p:spPr>
      </p:pic>
      <p:pic>
        <p:nvPicPr>
          <p:cNvPr id="8" name="Image 7" descr="Une image contenant capture d’écran, Police, texte, Bleu électrique&#10;&#10;Description générée automatiquement">
            <a:extLst>
              <a:ext uri="{FF2B5EF4-FFF2-40B4-BE49-F238E27FC236}">
                <a16:creationId xmlns:a16="http://schemas.microsoft.com/office/drawing/2014/main" id="{6598429F-5692-1CCD-F392-2B3A0978D73F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 l="130" t="1067" r="14377" b="5882"/>
          <a:stretch/>
        </p:blipFill>
        <p:spPr>
          <a:xfrm>
            <a:off x="164996" y="2009775"/>
            <a:ext cx="2935978" cy="348807"/>
          </a:xfrm>
          <a:prstGeom prst="rect">
            <a:avLst/>
          </a:prstGeom>
        </p:spPr>
      </p:pic>
      <p:sp>
        <p:nvSpPr>
          <p:cNvPr id="20" name="object 4">
            <a:extLst>
              <a:ext uri="{FF2B5EF4-FFF2-40B4-BE49-F238E27FC236}">
                <a16:creationId xmlns:a16="http://schemas.microsoft.com/office/drawing/2014/main" id="{2D3357CA-84BB-C407-D16C-DF7901D93F6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03300" y="708607"/>
            <a:ext cx="8229600" cy="443711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fr-FR" sz="2800" b="1" spc="-10">
                <a:solidFill>
                  <a:srgbClr val="D6134A"/>
                </a:solidFill>
                <a:latin typeface="Aptos"/>
              </a:rPr>
              <a:t>2. Un patrimoine bâti réparti en 13 typologies</a:t>
            </a:r>
          </a:p>
        </p:txBody>
      </p:sp>
    </p:spTree>
    <p:extLst>
      <p:ext uri="{BB962C8B-B14F-4D97-AF65-F5344CB8AC3E}">
        <p14:creationId xmlns:p14="http://schemas.microsoft.com/office/powerpoint/2010/main" val="10491199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A0DF985-19DF-187C-17FD-0442DE129E6E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fr-FR" smtClean="0"/>
              <a:t>12</a:t>
            </a:fld>
            <a:endParaRPr lang="fr-FR"/>
          </a:p>
        </p:txBody>
      </p:sp>
      <p:sp>
        <p:nvSpPr>
          <p:cNvPr id="7" name="object 4">
            <a:extLst>
              <a:ext uri="{FF2B5EF4-FFF2-40B4-BE49-F238E27FC236}">
                <a16:creationId xmlns:a16="http://schemas.microsoft.com/office/drawing/2014/main" id="{711E6149-08FA-10EB-19AE-24123461F78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686166" y="557589"/>
            <a:ext cx="7324813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fr-FR" sz="2800" b="1" spc="-10">
                <a:solidFill>
                  <a:srgbClr val="D6134A"/>
                </a:solidFill>
                <a:latin typeface="Aptos" panose="020B0004020202020204" pitchFamily="34" charset="0"/>
              </a:rPr>
              <a:t>2. Règles actuelles</a:t>
            </a:r>
            <a:endParaRPr sz="2800" b="1" spc="-10">
              <a:latin typeface="Aptos SemiBold" panose="020B0004020202020204" pitchFamily="34" charset="0"/>
            </a:endParaRPr>
          </a:p>
        </p:txBody>
      </p:sp>
      <p:pic>
        <p:nvPicPr>
          <p:cNvPr id="3" name="Image 2" descr="Une image contenant texte, Police, vert, Graphique&#10;&#10;Description générée automatiquement">
            <a:extLst>
              <a:ext uri="{FF2B5EF4-FFF2-40B4-BE49-F238E27FC236}">
                <a16:creationId xmlns:a16="http://schemas.microsoft.com/office/drawing/2014/main" id="{2071A8D5-03A0-83AA-2674-4F070227E9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2619" y="210806"/>
            <a:ext cx="1829793" cy="345634"/>
          </a:xfrm>
          <a:prstGeom prst="rect">
            <a:avLst/>
          </a:prstGeom>
        </p:spPr>
      </p:pic>
      <p:pic>
        <p:nvPicPr>
          <p:cNvPr id="10" name="Image 9" descr="Une image contenant texte, capture d’écran, Police, nombre&#10;&#10;Description générée automatiquement">
            <a:extLst>
              <a:ext uri="{FF2B5EF4-FFF2-40B4-BE49-F238E27FC236}">
                <a16:creationId xmlns:a16="http://schemas.microsoft.com/office/drawing/2014/main" id="{95763DDD-0746-699C-455E-FDB647929C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9997" y="1441034"/>
            <a:ext cx="5854777" cy="2714760"/>
          </a:xfrm>
          <a:prstGeom prst="rect">
            <a:avLst/>
          </a:prstGeom>
        </p:spPr>
      </p:pic>
      <p:pic>
        <p:nvPicPr>
          <p:cNvPr id="11" name="Image 10" descr="Une image contenant texte, capture d’écran, Police, nombre&#10;&#10;Description générée automatiquement">
            <a:extLst>
              <a:ext uri="{FF2B5EF4-FFF2-40B4-BE49-F238E27FC236}">
                <a16:creationId xmlns:a16="http://schemas.microsoft.com/office/drawing/2014/main" id="{BF047EAC-275E-F321-4652-116C909CB4E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51" t="1704" r="-430" b="192"/>
          <a:stretch/>
        </p:blipFill>
        <p:spPr>
          <a:xfrm>
            <a:off x="3807426" y="4512556"/>
            <a:ext cx="5860573" cy="2701853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3AA9622A-DB73-8382-13BD-73C961757AC6}"/>
              </a:ext>
            </a:extLst>
          </p:cNvPr>
          <p:cNvSpPr txBox="1"/>
          <p:nvPr/>
        </p:nvSpPr>
        <p:spPr>
          <a:xfrm>
            <a:off x="553444" y="4513914"/>
            <a:ext cx="2823149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171450" indent="-171450">
              <a:buFont typeface="Wingdings"/>
              <a:buChar char="Ø"/>
            </a:pPr>
            <a:r>
              <a:rPr lang="fr-FR" sz="1200" b="1">
                <a:latin typeface="Aptos"/>
              </a:rPr>
              <a:t>Des règles à l'ensemble urbain </a:t>
            </a:r>
          </a:p>
          <a:p>
            <a:pPr marL="171450" indent="-171450">
              <a:buFont typeface="Wingdings"/>
              <a:buChar char="Ø"/>
            </a:pPr>
            <a:endParaRPr lang="fr-FR" sz="1200" b="1"/>
          </a:p>
          <a:p>
            <a:r>
              <a:rPr lang="fr-FR" sz="1200"/>
              <a:t>Il existe actuellement</a:t>
            </a:r>
            <a:r>
              <a:rPr lang="fr-FR" sz="1200" b="1"/>
              <a:t> </a:t>
            </a:r>
            <a:r>
              <a:rPr lang="fr-FR" sz="1200" b="1">
                <a:solidFill>
                  <a:srgbClr val="D6134A"/>
                </a:solidFill>
              </a:rPr>
              <a:t>cinq </a:t>
            </a:r>
            <a:r>
              <a:rPr lang="fr-FR" sz="1200"/>
              <a:t>ensembles urbains remarquables sur la ville, protégeant principalement du tissu pavillonnaire.</a:t>
            </a:r>
            <a:endParaRPr lang="fr-FR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3028A12C-B8E7-6282-85B3-A213AB95819B}"/>
              </a:ext>
            </a:extLst>
          </p:cNvPr>
          <p:cNvSpPr txBox="1"/>
          <p:nvPr/>
        </p:nvSpPr>
        <p:spPr>
          <a:xfrm>
            <a:off x="680369" y="1469748"/>
            <a:ext cx="2664494" cy="138499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171450" indent="-171450">
              <a:buFont typeface="Wingdings"/>
              <a:buChar char="Ø"/>
            </a:pPr>
            <a:r>
              <a:rPr lang="fr-FR" sz="1200" b="1">
                <a:latin typeface="Aptos"/>
              </a:rPr>
              <a:t>Des règles de protection individuelles</a:t>
            </a:r>
          </a:p>
          <a:p>
            <a:pPr marL="171450" indent="-171450">
              <a:buFont typeface="Wingdings"/>
              <a:buChar char="Ø"/>
            </a:pPr>
            <a:endParaRPr lang="fr-FR" sz="1200" b="1"/>
          </a:p>
          <a:p>
            <a:r>
              <a:rPr lang="fr-FR" sz="1200"/>
              <a:t>Aujourd'hui, </a:t>
            </a:r>
            <a:r>
              <a:rPr lang="fr-FR" sz="1200" b="1"/>
              <a:t>217 </a:t>
            </a:r>
            <a:r>
              <a:rPr lang="fr-FR" sz="1200"/>
              <a:t>éléments patrimoniaux sont recensés sur la ville, tous classés en niveau 3 :</a:t>
            </a:r>
            <a:r>
              <a:rPr lang="fr-FR" sz="1200">
                <a:solidFill>
                  <a:srgbClr val="FF0000"/>
                </a:solidFill>
              </a:rPr>
              <a:t> </a:t>
            </a:r>
            <a:r>
              <a:rPr lang="fr-FR" sz="1200">
                <a:solidFill>
                  <a:srgbClr val="D6134A"/>
                </a:solidFill>
              </a:rPr>
              <a:t>sans protection particulière associée. </a:t>
            </a:r>
            <a:endParaRPr lang="fr-FR" sz="1200" b="1">
              <a:solidFill>
                <a:srgbClr val="D6134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60739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520564-F85D-52AF-6592-A54E859D1C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70C61BA-C892-CF63-AE48-D18A46126F84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fr-FR" smtClean="0"/>
              <a:t>13</a:t>
            </a:fld>
            <a:endParaRPr lang="fr-FR"/>
          </a:p>
        </p:txBody>
      </p:sp>
      <p:sp>
        <p:nvSpPr>
          <p:cNvPr id="7" name="object 4">
            <a:extLst>
              <a:ext uri="{FF2B5EF4-FFF2-40B4-BE49-F238E27FC236}">
                <a16:creationId xmlns:a16="http://schemas.microsoft.com/office/drawing/2014/main" id="{5A343AB1-A84D-57C6-3C95-59C0B0C3F2B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47766" y="647339"/>
            <a:ext cx="9687013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fr-FR" sz="2800" b="1" spc="-10">
                <a:solidFill>
                  <a:srgbClr val="D6134A"/>
                </a:solidFill>
                <a:latin typeface="Aptos" panose="020B0004020202020204" pitchFamily="34" charset="0"/>
              </a:rPr>
              <a:t>3. Un recensement complémentaire et collaboratif </a:t>
            </a:r>
            <a:endParaRPr sz="2800" b="1" spc="-10">
              <a:latin typeface="Aptos SemiBold" panose="020B0004020202020204" pitchFamily="34" charset="0"/>
            </a:endParaRPr>
          </a:p>
        </p:txBody>
      </p:sp>
      <p:pic>
        <p:nvPicPr>
          <p:cNvPr id="3" name="Image 2" descr="Une image contenant texte, Police, vert, Graphique&#10;&#10;Description générée automatiquement">
            <a:extLst>
              <a:ext uri="{FF2B5EF4-FFF2-40B4-BE49-F238E27FC236}">
                <a16:creationId xmlns:a16="http://schemas.microsoft.com/office/drawing/2014/main" id="{598AC1B5-E4F6-C022-14CB-AA2FEF1453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2619" y="210806"/>
            <a:ext cx="1829793" cy="345634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562371C7-A376-A548-952C-E8C301AB194F}"/>
              </a:ext>
            </a:extLst>
          </p:cNvPr>
          <p:cNvSpPr txBox="1"/>
          <p:nvPr/>
        </p:nvSpPr>
        <p:spPr>
          <a:xfrm>
            <a:off x="424173" y="1469748"/>
            <a:ext cx="5178328" cy="526297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r-FR" sz="1600" b="1">
                <a:latin typeface="Aptos"/>
              </a:rPr>
              <a:t>Méthodologie </a:t>
            </a:r>
            <a:endParaRPr lang="fr-FR" sz="1600">
              <a:latin typeface="Aptos"/>
            </a:endParaRPr>
          </a:p>
          <a:p>
            <a:endParaRPr lang="fr-FR" sz="1600" b="1">
              <a:latin typeface="Aptos"/>
            </a:endParaRPr>
          </a:p>
          <a:p>
            <a:pPr marL="171450" indent="-171450">
              <a:buFont typeface="Wingdings"/>
              <a:buChar char="Ø"/>
            </a:pPr>
            <a:r>
              <a:rPr lang="fr-FR" sz="1600">
                <a:latin typeface="Aptos"/>
              </a:rPr>
              <a:t>Une reprise du diagnostic existant </a:t>
            </a:r>
          </a:p>
          <a:p>
            <a:pPr marL="628650" lvl="1" indent="-171450">
              <a:buFont typeface="Courier New"/>
              <a:buChar char="o"/>
            </a:pPr>
            <a:r>
              <a:rPr lang="fr-FR" sz="1600">
                <a:latin typeface="Aptos"/>
              </a:rPr>
              <a:t>Travail mené en 2017 par l'APUR : atelier parisien d'urbanisme</a:t>
            </a:r>
            <a:br>
              <a:rPr lang="fr-FR" sz="1600">
                <a:latin typeface="Aptos"/>
              </a:rPr>
            </a:br>
            <a:endParaRPr lang="fr-FR" sz="1600">
              <a:latin typeface="Aptos"/>
            </a:endParaRPr>
          </a:p>
          <a:p>
            <a:pPr marL="171450" indent="-171450">
              <a:buFont typeface="Wingdings"/>
              <a:buChar char="Ø"/>
            </a:pPr>
            <a:r>
              <a:rPr lang="fr-FR" sz="1600">
                <a:latin typeface="Aptos"/>
              </a:rPr>
              <a:t>Complété par un travail </a:t>
            </a:r>
            <a:r>
              <a:rPr lang="fr-FR" sz="1600" b="1">
                <a:latin typeface="Aptos"/>
              </a:rPr>
              <a:t>de terrain</a:t>
            </a:r>
          </a:p>
          <a:p>
            <a:pPr marL="171450" indent="-171450">
              <a:buFont typeface="Wingdings"/>
              <a:buChar char="Ø"/>
            </a:pPr>
            <a:endParaRPr lang="fr-FR" sz="1600" b="1">
              <a:latin typeface="Aptos"/>
            </a:endParaRPr>
          </a:p>
          <a:p>
            <a:pPr marL="171450" indent="-171450">
              <a:buFont typeface="Wingdings"/>
              <a:buChar char="Ø"/>
            </a:pPr>
            <a:r>
              <a:rPr lang="fr-FR" sz="1600" b="1">
                <a:latin typeface="Aptos"/>
              </a:rPr>
              <a:t>Un travail partenarial </a:t>
            </a:r>
          </a:p>
          <a:p>
            <a:pPr marL="628650" lvl="1" indent="-171450">
              <a:buFont typeface="Courier New"/>
              <a:buChar char="o"/>
            </a:pPr>
            <a:r>
              <a:rPr lang="fr-FR" sz="1600">
                <a:latin typeface="Aptos"/>
              </a:rPr>
              <a:t>Services de la ville</a:t>
            </a:r>
          </a:p>
          <a:p>
            <a:pPr marL="628650" lvl="1" indent="-171450">
              <a:buFont typeface="Courier New"/>
              <a:buChar char="o"/>
            </a:pPr>
            <a:r>
              <a:rPr lang="fr-FR" sz="1600">
                <a:latin typeface="Aptos"/>
              </a:rPr>
              <a:t>Services d'Est Ensemble</a:t>
            </a:r>
          </a:p>
          <a:p>
            <a:pPr marL="628650" lvl="1" indent="-171450">
              <a:buFont typeface="Courier New"/>
              <a:buChar char="o"/>
            </a:pPr>
            <a:r>
              <a:rPr lang="fr-FR" sz="1600">
                <a:latin typeface="Aptos"/>
              </a:rPr>
              <a:t>Bureau d'études "</a:t>
            </a:r>
            <a:r>
              <a:rPr lang="fr-FR" sz="1600" err="1">
                <a:latin typeface="Aptos"/>
              </a:rPr>
              <a:t>Grahal</a:t>
            </a:r>
            <a:r>
              <a:rPr lang="fr-FR" sz="1600">
                <a:latin typeface="Aptos"/>
              </a:rPr>
              <a:t>" mandaté par Est Ensemble</a:t>
            </a:r>
          </a:p>
          <a:p>
            <a:pPr marL="628650" lvl="1" indent="-171450">
              <a:buFont typeface="Courier New"/>
              <a:buChar char="o"/>
            </a:pPr>
            <a:r>
              <a:rPr lang="fr-FR" sz="1600">
                <a:latin typeface="Aptos"/>
              </a:rPr>
              <a:t>Le Département de Seine-Saint-Denis</a:t>
            </a:r>
          </a:p>
          <a:p>
            <a:pPr marL="628650" lvl="1" indent="-171450">
              <a:buFont typeface="Courier New"/>
              <a:buChar char="o"/>
            </a:pPr>
            <a:r>
              <a:rPr lang="fr-FR" sz="1600">
                <a:latin typeface="Aptos"/>
              </a:rPr>
              <a:t>Le CAUE 93</a:t>
            </a:r>
          </a:p>
          <a:p>
            <a:pPr marL="628650" lvl="1" indent="-171450">
              <a:buFont typeface="Courier New"/>
              <a:buChar char="o"/>
            </a:pPr>
            <a:r>
              <a:rPr lang="fr-FR" sz="1600">
                <a:latin typeface="Aptos"/>
              </a:rPr>
              <a:t>L'ASVR</a:t>
            </a:r>
          </a:p>
          <a:p>
            <a:pPr marL="628650" lvl="1" indent="-171450">
              <a:buFont typeface="Courier New"/>
              <a:buChar char="o"/>
            </a:pPr>
            <a:r>
              <a:rPr lang="fr-FR" sz="1600">
                <a:latin typeface="Aptos"/>
              </a:rPr>
              <a:t>L'Architecte des Bâtiments de France</a:t>
            </a:r>
          </a:p>
          <a:p>
            <a:pPr marL="628650" lvl="1" indent="-171450">
              <a:buFont typeface="Courier New"/>
              <a:buChar char="o"/>
            </a:pPr>
            <a:endParaRPr lang="fr-FR" sz="1600">
              <a:latin typeface="Aptos"/>
            </a:endParaRPr>
          </a:p>
          <a:p>
            <a:endParaRPr lang="fr-FR" sz="1600" b="1">
              <a:solidFill>
                <a:srgbClr val="D6134A"/>
              </a:solidFill>
              <a:latin typeface="Aptos"/>
            </a:endParaRPr>
          </a:p>
          <a:p>
            <a:r>
              <a:rPr lang="fr-FR" sz="1600">
                <a:solidFill>
                  <a:srgbClr val="D6134A"/>
                </a:solidFill>
                <a:latin typeface="Aptos"/>
              </a:rPr>
              <a:t>  </a:t>
            </a:r>
            <a:r>
              <a:rPr lang="fr-FR" sz="1600" b="1">
                <a:solidFill>
                  <a:srgbClr val="D6134A"/>
                </a:solidFill>
                <a:latin typeface="Aptos"/>
              </a:rPr>
              <a:t>Plus d'une cinquantaine de nouveaux éléments                               ont été recensés.</a:t>
            </a:r>
          </a:p>
        </p:txBody>
      </p:sp>
      <p:pic>
        <p:nvPicPr>
          <p:cNvPr id="6" name="Image 5" descr="Une image contenant texte, carte, atlas&#10;&#10;Description générée automatiquement">
            <a:extLst>
              <a:ext uri="{FF2B5EF4-FFF2-40B4-BE49-F238E27FC236}">
                <a16:creationId xmlns:a16="http://schemas.microsoft.com/office/drawing/2014/main" id="{86109BB6-3FFC-7DFB-B466-515CDDF3C9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9281" y="1659047"/>
            <a:ext cx="4568447" cy="4355741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EB83B052-755A-F5B4-8478-4A166594B921}"/>
              </a:ext>
            </a:extLst>
          </p:cNvPr>
          <p:cNvSpPr txBox="1"/>
          <p:nvPr/>
        </p:nvSpPr>
        <p:spPr>
          <a:xfrm>
            <a:off x="5607554" y="6026668"/>
            <a:ext cx="4186966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1200" i="1"/>
              <a:t>Carte collaborative partagée entre les différents acteurs</a:t>
            </a:r>
            <a:r>
              <a:rPr lang="fr-FR" sz="1400" i="1"/>
              <a:t> </a:t>
            </a:r>
          </a:p>
        </p:txBody>
      </p:sp>
      <p:sp>
        <p:nvSpPr>
          <p:cNvPr id="9" name="Flèche : droite 8">
            <a:extLst>
              <a:ext uri="{FF2B5EF4-FFF2-40B4-BE49-F238E27FC236}">
                <a16:creationId xmlns:a16="http://schemas.microsoft.com/office/drawing/2014/main" id="{B3AE8443-7B60-CD93-3B69-E79A8E3E73A3}"/>
              </a:ext>
            </a:extLst>
          </p:cNvPr>
          <p:cNvSpPr/>
          <p:nvPr/>
        </p:nvSpPr>
        <p:spPr>
          <a:xfrm>
            <a:off x="135639" y="6202951"/>
            <a:ext cx="581052" cy="269971"/>
          </a:xfrm>
          <a:prstGeom prst="rightArrow">
            <a:avLst/>
          </a:prstGeom>
          <a:solidFill>
            <a:srgbClr val="D6134A"/>
          </a:solidFill>
          <a:ln>
            <a:solidFill>
              <a:srgbClr val="D6134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982922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4">
            <a:extLst>
              <a:ext uri="{FF2B5EF4-FFF2-40B4-BE49-F238E27FC236}">
                <a16:creationId xmlns:a16="http://schemas.microsoft.com/office/drawing/2014/main" id="{685DAA46-B0FF-C2D6-AA81-FFC009ABE77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03300" y="335945"/>
            <a:ext cx="8229600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fr-FR" sz="2800" b="1" spc="-10">
                <a:solidFill>
                  <a:srgbClr val="D6134A"/>
                </a:solidFill>
                <a:latin typeface="Aptos" panose="020B0004020202020204" pitchFamily="34" charset="0"/>
              </a:rPr>
              <a:t>4. Nouvelles règles</a:t>
            </a:r>
            <a:endParaRPr sz="2800" b="1" spc="-10">
              <a:latin typeface="Aptos SemiBold" panose="020B0004020202020204" pitchFamily="34" charset="0"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D65EB6C-0303-1408-6377-AF807F00C01C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fr-FR" smtClean="0"/>
              <a:t>14</a:t>
            </a:fld>
            <a:endParaRPr lang="fr-FR"/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91EE3CBC-17A6-1964-A531-6E1D0E3447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5245336"/>
              </p:ext>
            </p:extLst>
          </p:nvPr>
        </p:nvGraphicFramePr>
        <p:xfrm>
          <a:off x="794303" y="1113166"/>
          <a:ext cx="8715668" cy="55287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13698">
                  <a:extLst>
                    <a:ext uri="{9D8B030D-6E8A-4147-A177-3AD203B41FA5}">
                      <a16:colId xmlns:a16="http://schemas.microsoft.com/office/drawing/2014/main" val="4067786784"/>
                    </a:ext>
                  </a:extLst>
                </a:gridCol>
                <a:gridCol w="2120586">
                  <a:extLst>
                    <a:ext uri="{9D8B030D-6E8A-4147-A177-3AD203B41FA5}">
                      <a16:colId xmlns:a16="http://schemas.microsoft.com/office/drawing/2014/main" val="914853840"/>
                    </a:ext>
                  </a:extLst>
                </a:gridCol>
                <a:gridCol w="2310230">
                  <a:extLst>
                    <a:ext uri="{9D8B030D-6E8A-4147-A177-3AD203B41FA5}">
                      <a16:colId xmlns:a16="http://schemas.microsoft.com/office/drawing/2014/main" val="3396210763"/>
                    </a:ext>
                  </a:extLst>
                </a:gridCol>
                <a:gridCol w="2371154">
                  <a:extLst>
                    <a:ext uri="{9D8B030D-6E8A-4147-A177-3AD203B41FA5}">
                      <a16:colId xmlns:a16="http://schemas.microsoft.com/office/drawing/2014/main" val="3159226061"/>
                    </a:ext>
                  </a:extLst>
                </a:gridCol>
              </a:tblGrid>
              <a:tr h="564207">
                <a:tc>
                  <a:txBody>
                    <a:bodyPr/>
                    <a:lstStyle/>
                    <a:p>
                      <a:endParaRPr lang="fr-FR" sz="140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dirty="0" err="1"/>
                        <a:t>Niv</a:t>
                      </a:r>
                      <a:r>
                        <a:rPr lang="fr-FR" sz="1400" dirty="0"/>
                        <a:t> 1 - Patrimoine exceptionnel</a:t>
                      </a:r>
                    </a:p>
                  </a:txBody>
                  <a:tcP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fr-FR" sz="1400" err="1"/>
                        <a:t>Niv</a:t>
                      </a:r>
                      <a:r>
                        <a:rPr lang="fr-FR" sz="1400"/>
                        <a:t> 2 – Patrimoine remarquable </a:t>
                      </a:r>
                    </a:p>
                  </a:txBody>
                  <a:tcPr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fr-FR" sz="1400" err="1"/>
                        <a:t>Niv</a:t>
                      </a:r>
                      <a:r>
                        <a:rPr lang="fr-FR" sz="1400"/>
                        <a:t> 3 – Patrimoine représentatif </a:t>
                      </a:r>
                    </a:p>
                  </a:txBody>
                  <a:tcPr>
                    <a:solidFill>
                      <a:srgbClr val="FFC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0507535"/>
                  </a:ext>
                </a:extLst>
              </a:tr>
              <a:tr h="619496">
                <a:tc>
                  <a:txBody>
                    <a:bodyPr/>
                    <a:lstStyle/>
                    <a:p>
                      <a:r>
                        <a:rPr lang="fr-FR" sz="1400"/>
                        <a:t>Extensions et surélévations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400">
                        <a:solidFill>
                          <a:srgbClr val="D6134A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fr-FR" sz="1400">
                        <a:solidFill>
                          <a:srgbClr val="D6134A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fr-FR" sz="1400">
                        <a:solidFill>
                          <a:srgbClr val="D6134A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1650467"/>
                  </a:ext>
                </a:extLst>
              </a:tr>
              <a:tr h="713359">
                <a:tc>
                  <a:txBody>
                    <a:bodyPr/>
                    <a:lstStyle/>
                    <a:p>
                      <a:r>
                        <a:rPr lang="fr-FR" sz="1400"/>
                        <a:t>Changement des matériaux 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40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fr-FR" sz="140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fr-FR" sz="140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0889969"/>
                  </a:ext>
                </a:extLst>
              </a:tr>
              <a:tr h="638269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fr-FR" sz="1400" dirty="0"/>
                        <a:t>Ouvertures sur façades 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40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fr-FR" sz="1400">
                        <a:solidFill>
                          <a:srgbClr val="C00000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fr-FR" sz="1400">
                        <a:solidFill>
                          <a:srgbClr val="C00000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4287848"/>
                  </a:ext>
                </a:extLst>
              </a:tr>
              <a:tr h="638269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fr-FR" sz="1400" dirty="0"/>
                        <a:t>Changement des volets et fenêtres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fr-FR" sz="140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fr-FR" sz="140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5738587"/>
                  </a:ext>
                </a:extLst>
              </a:tr>
              <a:tr h="657041">
                <a:tc>
                  <a:txBody>
                    <a:bodyPr/>
                    <a:lstStyle/>
                    <a:p>
                      <a:r>
                        <a:rPr lang="fr-FR" sz="1400"/>
                        <a:t>Isolation par l'extérieur 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400">
                        <a:solidFill>
                          <a:srgbClr val="D6134A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fr-FR" sz="1400">
                        <a:solidFill>
                          <a:srgbClr val="D6134A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fr-FR" sz="1400">
                        <a:solidFill>
                          <a:srgbClr val="D6134A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1515317"/>
                  </a:ext>
                </a:extLst>
              </a:tr>
              <a:tr h="657041">
                <a:tc>
                  <a:txBody>
                    <a:bodyPr/>
                    <a:lstStyle/>
                    <a:p>
                      <a:r>
                        <a:rPr lang="fr-FR" sz="1400"/>
                        <a:t>Modification de la toiture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fr-FR" sz="1400" dirty="0">
                        <a:solidFill>
                          <a:srgbClr val="D6134A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fr-FR" sz="1400">
                        <a:solidFill>
                          <a:srgbClr val="D6134A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1740911"/>
                  </a:ext>
                </a:extLst>
              </a:tr>
              <a:tr h="638269">
                <a:tc>
                  <a:txBody>
                    <a:bodyPr/>
                    <a:lstStyle/>
                    <a:p>
                      <a:r>
                        <a:rPr lang="fr-FR" sz="1400">
                          <a:solidFill>
                            <a:schemeClr val="tx1"/>
                          </a:solidFill>
                        </a:rPr>
                        <a:t>Panneaux photovoltaïques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40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fr-FR" sz="140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fr-FR" sz="140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1412358"/>
                  </a:ext>
                </a:extLst>
              </a:tr>
              <a:tr h="402774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fr-FR" sz="1400">
                          <a:solidFill>
                            <a:schemeClr val="tx1"/>
                          </a:solidFill>
                        </a:rPr>
                        <a:t>Démolition 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fr-FR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fr-FR" sz="140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fr-FR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8548580"/>
                  </a:ext>
                </a:extLst>
              </a:tr>
            </a:tbl>
          </a:graphicData>
        </a:graphic>
      </p:graphicFrame>
      <p:pic>
        <p:nvPicPr>
          <p:cNvPr id="15" name="Graphique 14" descr="Panneau d’interdiction avec un remplissage uni">
            <a:extLst>
              <a:ext uri="{FF2B5EF4-FFF2-40B4-BE49-F238E27FC236}">
                <a16:creationId xmlns:a16="http://schemas.microsoft.com/office/drawing/2014/main" id="{AA10C8AD-EDE6-6B1F-D990-809C05C07B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62703" y="1730059"/>
            <a:ext cx="634175" cy="634175"/>
          </a:xfrm>
          <a:prstGeom prst="rect">
            <a:avLst/>
          </a:prstGeom>
        </p:spPr>
      </p:pic>
      <p:pic>
        <p:nvPicPr>
          <p:cNvPr id="5" name="Image 4" descr="Une image contenant texte, Police, vert, Graphique&#10;&#10;Description générée automatiquement">
            <a:extLst>
              <a:ext uri="{FF2B5EF4-FFF2-40B4-BE49-F238E27FC236}">
                <a16:creationId xmlns:a16="http://schemas.microsoft.com/office/drawing/2014/main" id="{04A6E76F-1AB8-A20C-FEC8-2FC057F47B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2619" y="210806"/>
            <a:ext cx="1829793" cy="345634"/>
          </a:xfrm>
          <a:prstGeom prst="rect">
            <a:avLst/>
          </a:prstGeom>
        </p:spPr>
      </p:pic>
      <p:pic>
        <p:nvPicPr>
          <p:cNvPr id="3" name="Graphique 2" descr="Coche avec un remplissage uni">
            <a:extLst>
              <a:ext uri="{FF2B5EF4-FFF2-40B4-BE49-F238E27FC236}">
                <a16:creationId xmlns:a16="http://schemas.microsoft.com/office/drawing/2014/main" id="{9004FC0D-AAFE-0A39-DE50-4957F6BCA7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299057" y="2365009"/>
            <a:ext cx="617742" cy="617742"/>
          </a:xfrm>
          <a:prstGeom prst="rect">
            <a:avLst/>
          </a:prstGeom>
        </p:spPr>
      </p:pic>
      <p:pic>
        <p:nvPicPr>
          <p:cNvPr id="9" name="Graphique 8" descr="Coche avec un remplissage uni">
            <a:extLst>
              <a:ext uri="{FF2B5EF4-FFF2-40B4-BE49-F238E27FC236}">
                <a16:creationId xmlns:a16="http://schemas.microsoft.com/office/drawing/2014/main" id="{2A403FF6-7BF6-C7DA-7221-5DBB173A93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567658" y="4214368"/>
            <a:ext cx="617742" cy="617742"/>
          </a:xfrm>
          <a:prstGeom prst="rect">
            <a:avLst/>
          </a:prstGeom>
        </p:spPr>
      </p:pic>
      <p:pic>
        <p:nvPicPr>
          <p:cNvPr id="10" name="Graphique 9" descr="Panneau d’interdiction avec un remplissage uni">
            <a:extLst>
              <a:ext uri="{FF2B5EF4-FFF2-40B4-BE49-F238E27FC236}">
                <a16:creationId xmlns:a16="http://schemas.microsoft.com/office/drawing/2014/main" id="{F5F44835-F913-EBDB-BAD1-733B7DF449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62971" y="2990534"/>
            <a:ext cx="634175" cy="634175"/>
          </a:xfrm>
          <a:prstGeom prst="rect">
            <a:avLst/>
          </a:prstGeom>
        </p:spPr>
      </p:pic>
      <p:pic>
        <p:nvPicPr>
          <p:cNvPr id="11" name="Graphique 10" descr="Panneau d’interdiction avec un remplissage uni">
            <a:extLst>
              <a:ext uri="{FF2B5EF4-FFF2-40B4-BE49-F238E27FC236}">
                <a16:creationId xmlns:a16="http://schemas.microsoft.com/office/drawing/2014/main" id="{7AAF9EC4-94D3-E7EB-03FA-800B84AA90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63918" y="6200303"/>
            <a:ext cx="453346" cy="453346"/>
          </a:xfrm>
          <a:prstGeom prst="rect">
            <a:avLst/>
          </a:prstGeom>
        </p:spPr>
      </p:pic>
      <p:pic>
        <p:nvPicPr>
          <p:cNvPr id="12" name="Graphique 11" descr="Panneau d’interdiction avec un remplissage uni">
            <a:extLst>
              <a:ext uri="{FF2B5EF4-FFF2-40B4-BE49-F238E27FC236}">
                <a16:creationId xmlns:a16="http://schemas.microsoft.com/office/drawing/2014/main" id="{B25D1FC1-429A-ACF3-3FA4-1499971A6C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63216" y="4197935"/>
            <a:ext cx="634175" cy="634175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C24EC75B-60DC-274A-4F4F-BBED5E9C320A}"/>
              </a:ext>
            </a:extLst>
          </p:cNvPr>
          <p:cNvSpPr txBox="1"/>
          <p:nvPr/>
        </p:nvSpPr>
        <p:spPr>
          <a:xfrm>
            <a:off x="110924" y="6678601"/>
            <a:ext cx="10014351" cy="123110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1400" i="1" dirty="0"/>
              <a:t>À noter : ces règles sont </a:t>
            </a:r>
            <a:r>
              <a:rPr lang="fr-FR" sz="1400" b="1" i="1" dirty="0"/>
              <a:t>provisoires</a:t>
            </a:r>
            <a:r>
              <a:rPr lang="fr-FR" sz="1400" i="1" dirty="0"/>
              <a:t>. Elles sont soumises à l'avis des personnes publiques associées, puis des habitants lors de l'enquête publique.</a:t>
            </a:r>
          </a:p>
          <a:p>
            <a:r>
              <a:rPr lang="fr-FR" sz="1400" b="1" dirty="0">
                <a:solidFill>
                  <a:srgbClr val="D6134A"/>
                </a:solidFill>
              </a:rPr>
              <a:t>Les protections à l'ensemble </a:t>
            </a:r>
            <a:r>
              <a:rPr lang="fr-FR" sz="1400" b="1" dirty="0"/>
              <a:t>ont été modifiées à la marge dans le cadre de la révision allégée patrimoine : ensembles urbains, sentes, points de vue et art urbain</a:t>
            </a:r>
            <a:br>
              <a:rPr lang="fr-FR" b="1" i="1" dirty="0">
                <a:solidFill>
                  <a:srgbClr val="D6134A"/>
                </a:solidFill>
              </a:rPr>
            </a:br>
            <a:endParaRPr lang="fr-FR" b="1" i="1" dirty="0">
              <a:solidFill>
                <a:srgbClr val="D6134A"/>
              </a:solidFill>
            </a:endParaRPr>
          </a:p>
        </p:txBody>
      </p:sp>
      <p:pic>
        <p:nvPicPr>
          <p:cNvPr id="18" name="Graphique 17" descr="Coche avec un remplissage uni">
            <a:extLst>
              <a:ext uri="{FF2B5EF4-FFF2-40B4-BE49-F238E27FC236}">
                <a16:creationId xmlns:a16="http://schemas.microsoft.com/office/drawing/2014/main" id="{A651A1AA-2603-013A-A23C-2C77BEB0DBE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889357" y="2975345"/>
            <a:ext cx="617742" cy="617742"/>
          </a:xfrm>
          <a:prstGeom prst="rect">
            <a:avLst/>
          </a:prstGeom>
        </p:spPr>
      </p:pic>
      <p:pic>
        <p:nvPicPr>
          <p:cNvPr id="19" name="Graphique 18" descr="Coche avec un remplissage uni">
            <a:extLst>
              <a:ext uri="{FF2B5EF4-FFF2-40B4-BE49-F238E27FC236}">
                <a16:creationId xmlns:a16="http://schemas.microsoft.com/office/drawing/2014/main" id="{BABA662E-D81D-1E62-3761-FFFBBC1FA09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889367" y="2351742"/>
            <a:ext cx="617742" cy="617742"/>
          </a:xfrm>
          <a:prstGeom prst="rect">
            <a:avLst/>
          </a:prstGeom>
        </p:spPr>
      </p:pic>
      <p:pic>
        <p:nvPicPr>
          <p:cNvPr id="20" name="Graphique 19" descr="Coche avec un remplissage uni">
            <a:extLst>
              <a:ext uri="{FF2B5EF4-FFF2-40B4-BE49-F238E27FC236}">
                <a16:creationId xmlns:a16="http://schemas.microsoft.com/office/drawing/2014/main" id="{AD2C7BE6-0A6C-A89B-1B1C-F5C3C84BB98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889376" y="1701603"/>
            <a:ext cx="617742" cy="617742"/>
          </a:xfrm>
          <a:prstGeom prst="rect">
            <a:avLst/>
          </a:prstGeom>
        </p:spPr>
      </p:pic>
      <p:pic>
        <p:nvPicPr>
          <p:cNvPr id="22" name="Graphique 21" descr="Coche avec un remplissage uni">
            <a:extLst>
              <a:ext uri="{FF2B5EF4-FFF2-40B4-BE49-F238E27FC236}">
                <a16:creationId xmlns:a16="http://schemas.microsoft.com/office/drawing/2014/main" id="{11253436-8A42-94E2-965F-264849AC09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888962" y="4834164"/>
            <a:ext cx="617742" cy="617742"/>
          </a:xfrm>
          <a:prstGeom prst="rect">
            <a:avLst/>
          </a:prstGeom>
        </p:spPr>
      </p:pic>
      <p:pic>
        <p:nvPicPr>
          <p:cNvPr id="23" name="Graphique 22" descr="Coche avec un remplissage uni">
            <a:extLst>
              <a:ext uri="{FF2B5EF4-FFF2-40B4-BE49-F238E27FC236}">
                <a16:creationId xmlns:a16="http://schemas.microsoft.com/office/drawing/2014/main" id="{A51C0702-0CD9-BAE0-9300-95687A42719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889397" y="4196016"/>
            <a:ext cx="617742" cy="617742"/>
          </a:xfrm>
          <a:prstGeom prst="rect">
            <a:avLst/>
          </a:prstGeom>
        </p:spPr>
      </p:pic>
      <p:pic>
        <p:nvPicPr>
          <p:cNvPr id="24" name="Graphique 23" descr="Coche avec un remplissage uni">
            <a:extLst>
              <a:ext uri="{FF2B5EF4-FFF2-40B4-BE49-F238E27FC236}">
                <a16:creationId xmlns:a16="http://schemas.microsoft.com/office/drawing/2014/main" id="{55F48D45-104F-8762-A7F4-B52DF957FC5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888962" y="3559145"/>
            <a:ext cx="617742" cy="617742"/>
          </a:xfrm>
          <a:prstGeom prst="rect">
            <a:avLst/>
          </a:prstGeom>
        </p:spPr>
      </p:pic>
      <p:pic>
        <p:nvPicPr>
          <p:cNvPr id="25" name="Graphique 24" descr="Coche avec un remplissage uni">
            <a:extLst>
              <a:ext uri="{FF2B5EF4-FFF2-40B4-BE49-F238E27FC236}">
                <a16:creationId xmlns:a16="http://schemas.microsoft.com/office/drawing/2014/main" id="{926CD294-7701-F666-27E0-AE37E6E78C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888962" y="6057156"/>
            <a:ext cx="617742" cy="617742"/>
          </a:xfrm>
          <a:prstGeom prst="rect">
            <a:avLst/>
          </a:prstGeom>
        </p:spPr>
      </p:pic>
      <p:pic>
        <p:nvPicPr>
          <p:cNvPr id="29" name="Graphique 28" descr="Coche avec un remplissage uni">
            <a:extLst>
              <a:ext uri="{FF2B5EF4-FFF2-40B4-BE49-F238E27FC236}">
                <a16:creationId xmlns:a16="http://schemas.microsoft.com/office/drawing/2014/main" id="{BADD7B44-5DE0-D2CA-60F4-6062281270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880547" y="5533862"/>
            <a:ext cx="617742" cy="617742"/>
          </a:xfrm>
          <a:prstGeom prst="rect">
            <a:avLst/>
          </a:prstGeom>
        </p:spPr>
      </p:pic>
      <p:pic>
        <p:nvPicPr>
          <p:cNvPr id="30" name="Graphique 29" descr="Coche avec un remplissage uni">
            <a:extLst>
              <a:ext uri="{FF2B5EF4-FFF2-40B4-BE49-F238E27FC236}">
                <a16:creationId xmlns:a16="http://schemas.microsoft.com/office/drawing/2014/main" id="{2FB4CA25-BB59-6F88-5656-3E5725270D1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594213" y="2975346"/>
            <a:ext cx="617742" cy="617742"/>
          </a:xfrm>
          <a:prstGeom prst="rect">
            <a:avLst/>
          </a:prstGeom>
        </p:spPr>
      </p:pic>
      <p:pic>
        <p:nvPicPr>
          <p:cNvPr id="31" name="Graphique 30" descr="Coche avec un remplissage uni">
            <a:extLst>
              <a:ext uri="{FF2B5EF4-FFF2-40B4-BE49-F238E27FC236}">
                <a16:creationId xmlns:a16="http://schemas.microsoft.com/office/drawing/2014/main" id="{F952B66F-AB89-6ECC-CB5C-B3E4AEE1E0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594527" y="1741405"/>
            <a:ext cx="617742" cy="617742"/>
          </a:xfrm>
          <a:prstGeom prst="rect">
            <a:avLst/>
          </a:prstGeom>
        </p:spPr>
      </p:pic>
      <p:pic>
        <p:nvPicPr>
          <p:cNvPr id="32" name="Graphique 31" descr="Coche avec un remplissage uni">
            <a:extLst>
              <a:ext uri="{FF2B5EF4-FFF2-40B4-BE49-F238E27FC236}">
                <a16:creationId xmlns:a16="http://schemas.microsoft.com/office/drawing/2014/main" id="{99006370-7F39-0EF6-BED2-19CDCFC02A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594537" y="2351740"/>
            <a:ext cx="617742" cy="617742"/>
          </a:xfrm>
          <a:prstGeom prst="rect">
            <a:avLst/>
          </a:prstGeom>
        </p:spPr>
      </p:pic>
      <p:pic>
        <p:nvPicPr>
          <p:cNvPr id="33" name="Graphique 32" descr="Coche avec un remplissage uni">
            <a:extLst>
              <a:ext uri="{FF2B5EF4-FFF2-40B4-BE49-F238E27FC236}">
                <a16:creationId xmlns:a16="http://schemas.microsoft.com/office/drawing/2014/main" id="{B3E03A54-6093-0662-E686-4557D334B1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594547" y="3598947"/>
            <a:ext cx="617742" cy="617742"/>
          </a:xfrm>
          <a:prstGeom prst="rect">
            <a:avLst/>
          </a:prstGeom>
        </p:spPr>
      </p:pic>
      <p:pic>
        <p:nvPicPr>
          <p:cNvPr id="34" name="Graphique 33" descr="Panneau d’interdiction avec un remplissage uni">
            <a:extLst>
              <a:ext uri="{FF2B5EF4-FFF2-40B4-BE49-F238E27FC236}">
                <a16:creationId xmlns:a16="http://schemas.microsoft.com/office/drawing/2014/main" id="{9373DC3A-508C-D484-823B-3C2314684B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86451" y="4922147"/>
            <a:ext cx="634175" cy="634175"/>
          </a:xfrm>
          <a:prstGeom prst="rect">
            <a:avLst/>
          </a:prstGeom>
        </p:spPr>
      </p:pic>
      <p:pic>
        <p:nvPicPr>
          <p:cNvPr id="35" name="Graphique 34" descr="Panneau d’interdiction avec un remplissage uni">
            <a:extLst>
              <a:ext uri="{FF2B5EF4-FFF2-40B4-BE49-F238E27FC236}">
                <a16:creationId xmlns:a16="http://schemas.microsoft.com/office/drawing/2014/main" id="{7D04571D-BC34-96B4-59FA-7D825A9EBE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85987" y="6243431"/>
            <a:ext cx="491511" cy="491511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87F7E4AB-89AD-DD69-0AC6-B5D5421815BB}"/>
              </a:ext>
            </a:extLst>
          </p:cNvPr>
          <p:cNvSpPr txBox="1"/>
          <p:nvPr/>
        </p:nvSpPr>
        <p:spPr>
          <a:xfrm>
            <a:off x="794303" y="721936"/>
            <a:ext cx="871450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b="1" dirty="0">
                <a:solidFill>
                  <a:srgbClr val="000000"/>
                </a:solidFill>
              </a:rPr>
              <a:t>Règles de protections associées aux bâtis individuels</a:t>
            </a:r>
          </a:p>
        </p:txBody>
      </p:sp>
      <p:pic>
        <p:nvPicPr>
          <p:cNvPr id="8" name="Graphique 7" descr="Coche avec un remplissage uni">
            <a:extLst>
              <a:ext uri="{FF2B5EF4-FFF2-40B4-BE49-F238E27FC236}">
                <a16:creationId xmlns:a16="http://schemas.microsoft.com/office/drawing/2014/main" id="{BF86C15E-24FC-B47C-72CB-A71BF0FDAC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270919" y="5493429"/>
            <a:ext cx="617742" cy="617742"/>
          </a:xfrm>
          <a:prstGeom prst="rect">
            <a:avLst/>
          </a:prstGeom>
        </p:spPr>
      </p:pic>
      <p:pic>
        <p:nvPicPr>
          <p:cNvPr id="13" name="Graphique 12" descr="Coche avec un remplissage uni">
            <a:extLst>
              <a:ext uri="{FF2B5EF4-FFF2-40B4-BE49-F238E27FC236}">
                <a16:creationId xmlns:a16="http://schemas.microsoft.com/office/drawing/2014/main" id="{2E30C77F-150E-34DB-0FB0-42473B91DC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299057" y="3610926"/>
            <a:ext cx="617742" cy="617742"/>
          </a:xfrm>
          <a:prstGeom prst="rect">
            <a:avLst/>
          </a:prstGeom>
        </p:spPr>
      </p:pic>
      <p:pic>
        <p:nvPicPr>
          <p:cNvPr id="21" name="Graphique 20" descr="Coche avec un remplissage uni">
            <a:extLst>
              <a:ext uri="{FF2B5EF4-FFF2-40B4-BE49-F238E27FC236}">
                <a16:creationId xmlns:a16="http://schemas.microsoft.com/office/drawing/2014/main" id="{2C815ACB-D717-C008-5B63-617B3002D3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585400" y="5519219"/>
            <a:ext cx="617742" cy="617742"/>
          </a:xfrm>
          <a:prstGeom prst="rect">
            <a:avLst/>
          </a:prstGeom>
        </p:spPr>
      </p:pic>
      <p:pic>
        <p:nvPicPr>
          <p:cNvPr id="27" name="Graphique 26" descr="Panneau d’interdiction avec un remplissage uni">
            <a:extLst>
              <a:ext uri="{FF2B5EF4-FFF2-40B4-BE49-F238E27FC236}">
                <a16:creationId xmlns:a16="http://schemas.microsoft.com/office/drawing/2014/main" id="{CBCE99E5-4114-EB67-C5BD-439E8060E8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90840" y="4927568"/>
            <a:ext cx="634175" cy="63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5075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4">
            <a:extLst>
              <a:ext uri="{FF2B5EF4-FFF2-40B4-BE49-F238E27FC236}">
                <a16:creationId xmlns:a16="http://schemas.microsoft.com/office/drawing/2014/main" id="{685DAA46-B0FF-C2D6-AA81-FFC009ABE77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03300" y="335945"/>
            <a:ext cx="8229600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fr-FR" sz="2800" b="1" spc="-10">
                <a:solidFill>
                  <a:srgbClr val="D6134A"/>
                </a:solidFill>
                <a:latin typeface="Aptos" panose="020B0004020202020204" pitchFamily="34" charset="0"/>
              </a:rPr>
              <a:t>4. Nouvelles règles</a:t>
            </a:r>
            <a:endParaRPr sz="2800" b="1" spc="-10">
              <a:latin typeface="Aptos SemiBold" panose="020B0004020202020204" pitchFamily="34" charset="0"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D65EB6C-0303-1408-6377-AF807F00C01C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fr-FR" smtClean="0"/>
              <a:t>15</a:t>
            </a:fld>
            <a:endParaRPr lang="fr-FR"/>
          </a:p>
        </p:txBody>
      </p:sp>
      <p:pic>
        <p:nvPicPr>
          <p:cNvPr id="5" name="Image 4" descr="Une image contenant plein air, véhicule, Véhicule terrestre, fenêtre&#10;&#10;Description générée automatiquement">
            <a:extLst>
              <a:ext uri="{FF2B5EF4-FFF2-40B4-BE49-F238E27FC236}">
                <a16:creationId xmlns:a16="http://schemas.microsoft.com/office/drawing/2014/main" id="{CF20F313-1496-1BB6-14BE-B8291BCF982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3" r="29335" b="13912"/>
          <a:stretch/>
        </p:blipFill>
        <p:spPr>
          <a:xfrm>
            <a:off x="237715" y="1190625"/>
            <a:ext cx="3048000" cy="2104333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42B04936-F67F-AEB5-5353-4AE4635B9A1D}"/>
              </a:ext>
            </a:extLst>
          </p:cNvPr>
          <p:cNvSpPr txBox="1"/>
          <p:nvPr/>
        </p:nvSpPr>
        <p:spPr>
          <a:xfrm>
            <a:off x="237715" y="3294958"/>
            <a:ext cx="3048000" cy="52322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fr-FR" sz="1400">
                <a:solidFill>
                  <a:srgbClr val="000000"/>
                </a:solidFill>
                <a:latin typeface="Aptos"/>
              </a:rPr>
              <a:t>Montreuil – 6-12 rue </a:t>
            </a:r>
            <a:r>
              <a:rPr lang="fr-FR" sz="1400" err="1">
                <a:solidFill>
                  <a:srgbClr val="000000"/>
                </a:solidFill>
                <a:latin typeface="Aptos"/>
              </a:rPr>
              <a:t>Navoiseau</a:t>
            </a:r>
            <a:endParaRPr lang="fr-FR" sz="1400">
              <a:solidFill>
                <a:srgbClr val="000000"/>
              </a:solidFill>
              <a:latin typeface="Aptos"/>
            </a:endParaRPr>
          </a:p>
          <a:p>
            <a:pPr algn="ctr"/>
            <a:r>
              <a:rPr lang="fr-FR" sz="1400">
                <a:solidFill>
                  <a:srgbClr val="000000"/>
                </a:solidFill>
                <a:latin typeface="Aptos"/>
              </a:rPr>
              <a:t>Maison de bourg de </a:t>
            </a:r>
            <a:r>
              <a:rPr lang="fr-FR" sz="1400" b="1">
                <a:solidFill>
                  <a:srgbClr val="C00000"/>
                </a:solidFill>
                <a:latin typeface="Aptos"/>
              </a:rPr>
              <a:t>niveau 1</a:t>
            </a:r>
          </a:p>
        </p:txBody>
      </p:sp>
      <p:pic>
        <p:nvPicPr>
          <p:cNvPr id="11" name="Image 10" descr="Une image contenant plein air, voiture, ciel, Véhicule terrestre&#10;&#10;Description générée automatiquement">
            <a:extLst>
              <a:ext uri="{FF2B5EF4-FFF2-40B4-BE49-F238E27FC236}">
                <a16:creationId xmlns:a16="http://schemas.microsoft.com/office/drawing/2014/main" id="{86B04295-18E1-9205-01FF-F146CEF86A3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1" t="2994" r="8023" b="14332"/>
          <a:stretch/>
        </p:blipFill>
        <p:spPr>
          <a:xfrm>
            <a:off x="237716" y="4138582"/>
            <a:ext cx="3047999" cy="2104333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892BCE23-67FC-6C29-F55E-BA51C84FB2A0}"/>
              </a:ext>
            </a:extLst>
          </p:cNvPr>
          <p:cNvSpPr txBox="1"/>
          <p:nvPr/>
        </p:nvSpPr>
        <p:spPr>
          <a:xfrm>
            <a:off x="222161" y="6219825"/>
            <a:ext cx="3048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400">
                <a:solidFill>
                  <a:srgbClr val="000000"/>
                </a:solidFill>
                <a:latin typeface="Aptos" panose="020B0004020202020204" pitchFamily="34" charset="0"/>
              </a:rPr>
              <a:t>Noisy-le-Sec - Eglise Saint-Etienne</a:t>
            </a:r>
          </a:p>
          <a:p>
            <a:pPr algn="ctr"/>
            <a:r>
              <a:rPr lang="fr-FR" sz="1400">
                <a:solidFill>
                  <a:srgbClr val="000000"/>
                </a:solidFill>
                <a:latin typeface="Aptos" panose="020B0004020202020204" pitchFamily="34" charset="0"/>
              </a:rPr>
              <a:t>Edifice du culte de </a:t>
            </a:r>
            <a:r>
              <a:rPr lang="fr-FR" sz="1400" b="1">
                <a:solidFill>
                  <a:srgbClr val="C00000"/>
                </a:solidFill>
                <a:latin typeface="Aptos" panose="020B0004020202020204" pitchFamily="34" charset="0"/>
              </a:rPr>
              <a:t>niveau 1</a:t>
            </a:r>
            <a:endParaRPr lang="fr-FR" sz="1400" b="1">
              <a:solidFill>
                <a:srgbClr val="C00000"/>
              </a:solidFill>
            </a:endParaRPr>
          </a:p>
        </p:txBody>
      </p:sp>
      <p:pic>
        <p:nvPicPr>
          <p:cNvPr id="14" name="Image 13" descr="Une image contenant plein air, ciel, fenêtre, nuage&#10;&#10;Description générée automatiquement">
            <a:extLst>
              <a:ext uri="{FF2B5EF4-FFF2-40B4-BE49-F238E27FC236}">
                <a16:creationId xmlns:a16="http://schemas.microsoft.com/office/drawing/2014/main" id="{3301BDD5-4749-1CF0-6231-40FAD8B2064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3795" y="4152245"/>
            <a:ext cx="2813840" cy="2103430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A74ED9A6-252F-648A-C761-96434FF7EFD7}"/>
              </a:ext>
            </a:extLst>
          </p:cNvPr>
          <p:cNvSpPr txBox="1"/>
          <p:nvPr/>
        </p:nvSpPr>
        <p:spPr>
          <a:xfrm>
            <a:off x="3666715" y="6219825"/>
            <a:ext cx="3048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400">
                <a:solidFill>
                  <a:srgbClr val="000000"/>
                </a:solidFill>
                <a:latin typeface="Aptos" panose="020B0004020202020204" pitchFamily="34" charset="0"/>
              </a:rPr>
              <a:t>Les Lilas – Ecole Waldeck Rousseau</a:t>
            </a:r>
          </a:p>
          <a:p>
            <a:pPr algn="ctr"/>
            <a:r>
              <a:rPr lang="fr-FR" sz="1400">
                <a:solidFill>
                  <a:srgbClr val="000000"/>
                </a:solidFill>
                <a:latin typeface="Aptos" panose="020B0004020202020204" pitchFamily="34" charset="0"/>
              </a:rPr>
              <a:t>Edifice scolaire de </a:t>
            </a:r>
            <a:r>
              <a:rPr lang="fr-FR" sz="1400" b="1">
                <a:solidFill>
                  <a:srgbClr val="CCCC00"/>
                </a:solidFill>
                <a:latin typeface="Aptos" panose="020B0004020202020204" pitchFamily="34" charset="0"/>
              </a:rPr>
              <a:t>niveau 3</a:t>
            </a:r>
            <a:endParaRPr lang="fr-FR" sz="1400" b="1">
              <a:solidFill>
                <a:srgbClr val="CCCC00"/>
              </a:solidFill>
            </a:endParaRPr>
          </a:p>
        </p:txBody>
      </p:sp>
      <p:pic>
        <p:nvPicPr>
          <p:cNvPr id="17" name="Image 16" descr="Une image contenant plein air, fenêtre, bâtiment, maison&#10;&#10;Description générée automatiquement">
            <a:extLst>
              <a:ext uri="{FF2B5EF4-FFF2-40B4-BE49-F238E27FC236}">
                <a16:creationId xmlns:a16="http://schemas.microsoft.com/office/drawing/2014/main" id="{C5A5F900-C934-4DA3-A171-06C6A3851EA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1742" y="1190625"/>
            <a:ext cx="2995158" cy="2103430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B7174D87-2C57-024F-0A4D-CED619B353F9}"/>
              </a:ext>
            </a:extLst>
          </p:cNvPr>
          <p:cNvSpPr txBox="1"/>
          <p:nvPr/>
        </p:nvSpPr>
        <p:spPr>
          <a:xfrm>
            <a:off x="3681741" y="3248025"/>
            <a:ext cx="299515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400">
                <a:solidFill>
                  <a:srgbClr val="000000"/>
                </a:solidFill>
                <a:latin typeface="Aptos" panose="020B0004020202020204" pitchFamily="34" charset="0"/>
              </a:rPr>
              <a:t>Bondy – 11-11bis rue du Lion</a:t>
            </a:r>
          </a:p>
          <a:p>
            <a:pPr algn="ctr"/>
            <a:r>
              <a:rPr lang="fr-FR" sz="1400">
                <a:solidFill>
                  <a:srgbClr val="000000"/>
                </a:solidFill>
                <a:latin typeface="Aptos" panose="020B0004020202020204" pitchFamily="34" charset="0"/>
              </a:rPr>
              <a:t>Maisons pavillonnaires de </a:t>
            </a:r>
            <a:r>
              <a:rPr lang="fr-FR" sz="1400" b="1">
                <a:solidFill>
                  <a:schemeClr val="accent6">
                    <a:lumMod val="75000"/>
                  </a:schemeClr>
                </a:solidFill>
                <a:latin typeface="Aptos" panose="020B0004020202020204" pitchFamily="34" charset="0"/>
              </a:rPr>
              <a:t>niveau 2</a:t>
            </a:r>
            <a:endParaRPr lang="fr-FR" sz="1400" b="1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20" name="Image 19" descr="Une image contenant plein air, Véhicule terrestre, ciel, véhicule&#10;&#10;Description générée automatiquement">
            <a:extLst>
              <a:ext uri="{FF2B5EF4-FFF2-40B4-BE49-F238E27FC236}">
                <a16:creationId xmlns:a16="http://schemas.microsoft.com/office/drawing/2014/main" id="{F66D86C3-3629-DFFB-0527-79CEBC0D756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8430" y="1197006"/>
            <a:ext cx="3357470" cy="2097049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779FFAFE-A7A2-A206-412C-6AC74ECF1ACC}"/>
              </a:ext>
            </a:extLst>
          </p:cNvPr>
          <p:cNvSpPr txBox="1"/>
          <p:nvPr/>
        </p:nvSpPr>
        <p:spPr>
          <a:xfrm>
            <a:off x="7018429" y="3258205"/>
            <a:ext cx="335747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400">
                <a:solidFill>
                  <a:srgbClr val="000000"/>
                </a:solidFill>
                <a:latin typeface="Aptos" panose="020B0004020202020204" pitchFamily="34" charset="0"/>
              </a:rPr>
              <a:t>Pantin – 175-179 rue Jean Lolive</a:t>
            </a:r>
          </a:p>
          <a:p>
            <a:pPr algn="ctr"/>
            <a:r>
              <a:rPr lang="fr-FR" sz="1400">
                <a:solidFill>
                  <a:srgbClr val="000000"/>
                </a:solidFill>
                <a:latin typeface="Aptos" panose="020B0004020202020204" pitchFamily="34" charset="0"/>
              </a:rPr>
              <a:t>Immeubles de </a:t>
            </a:r>
            <a:r>
              <a:rPr lang="fr-FR" sz="1400" b="1">
                <a:solidFill>
                  <a:schemeClr val="accent6">
                    <a:lumMod val="75000"/>
                  </a:schemeClr>
                </a:solidFill>
                <a:latin typeface="Aptos" panose="020B0004020202020204" pitchFamily="34" charset="0"/>
              </a:rPr>
              <a:t>niveau 2</a:t>
            </a:r>
            <a:endParaRPr lang="fr-FR" sz="1400" b="1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A4638686-DA88-1F07-60E7-5E05627570F6}"/>
              </a:ext>
            </a:extLst>
          </p:cNvPr>
          <p:cNvSpPr txBox="1"/>
          <p:nvPr/>
        </p:nvSpPr>
        <p:spPr>
          <a:xfrm>
            <a:off x="7173164" y="6259974"/>
            <a:ext cx="3048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400">
                <a:solidFill>
                  <a:srgbClr val="000000"/>
                </a:solidFill>
                <a:latin typeface="Aptos" panose="020B0004020202020204" pitchFamily="34" charset="0"/>
              </a:rPr>
              <a:t>Bagnolet-Le Samovar</a:t>
            </a:r>
          </a:p>
          <a:p>
            <a:pPr algn="ctr"/>
            <a:r>
              <a:rPr lang="fr-FR" sz="1400">
                <a:solidFill>
                  <a:srgbClr val="000000"/>
                </a:solidFill>
                <a:latin typeface="Aptos" panose="020B0004020202020204" pitchFamily="34" charset="0"/>
              </a:rPr>
              <a:t>Architecture industrielle de </a:t>
            </a:r>
            <a:r>
              <a:rPr lang="fr-FR" sz="1400" b="1">
                <a:solidFill>
                  <a:srgbClr val="CCCC00"/>
                </a:solidFill>
                <a:latin typeface="Aptos" panose="020B0004020202020204" pitchFamily="34" charset="0"/>
              </a:rPr>
              <a:t>niveau 3</a:t>
            </a:r>
            <a:endParaRPr lang="fr-FR" sz="1400" b="1">
              <a:solidFill>
                <a:srgbClr val="CCCC00"/>
              </a:solidFill>
            </a:endParaRPr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id="{13939ECD-2377-1110-4616-2A4F5684FE2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194300" y="3629025"/>
            <a:ext cx="1744864" cy="1744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728458CC-00AA-E0EC-4D91-2C6D7F6274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00744" y="4434824"/>
            <a:ext cx="3554940" cy="1511847"/>
          </a:xfrm>
          <a:prstGeom prst="rect">
            <a:avLst/>
          </a:prstGeom>
        </p:spPr>
      </p:pic>
      <p:pic>
        <p:nvPicPr>
          <p:cNvPr id="6" name="Image 5" descr="Une image contenant texte, Police, vert, Graphique&#10;&#10;Description générée automatiquement">
            <a:extLst>
              <a:ext uri="{FF2B5EF4-FFF2-40B4-BE49-F238E27FC236}">
                <a16:creationId xmlns:a16="http://schemas.microsoft.com/office/drawing/2014/main" id="{BA874535-24DF-49AC-1003-38F60C6FF42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02619" y="210806"/>
            <a:ext cx="1829793" cy="345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7116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D65EB6C-0303-1408-6377-AF807F00C01C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fr-FR" smtClean="0"/>
              <a:t>16</a:t>
            </a:fld>
            <a:endParaRPr lang="fr-FR"/>
          </a:p>
        </p:txBody>
      </p:sp>
      <p:pic>
        <p:nvPicPr>
          <p:cNvPr id="3" name="Image 2" descr="Une image contenant texte, Police, vert, Graphique&#10;&#10;Description générée automatiquement">
            <a:extLst>
              <a:ext uri="{FF2B5EF4-FFF2-40B4-BE49-F238E27FC236}">
                <a16:creationId xmlns:a16="http://schemas.microsoft.com/office/drawing/2014/main" id="{1944FCB0-B51E-930C-3FBA-072F083D92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2619" y="210806"/>
            <a:ext cx="1829793" cy="345634"/>
          </a:xfrm>
          <a:prstGeom prst="rect">
            <a:avLst/>
          </a:prstGeom>
        </p:spPr>
      </p:pic>
      <p:sp>
        <p:nvSpPr>
          <p:cNvPr id="8" name="object 4">
            <a:extLst>
              <a:ext uri="{FF2B5EF4-FFF2-40B4-BE49-F238E27FC236}">
                <a16:creationId xmlns:a16="http://schemas.microsoft.com/office/drawing/2014/main" id="{EFB34BA2-4C6F-CD88-AF54-A32C0BB1BAD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16132" y="706274"/>
            <a:ext cx="8382000" cy="8745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fr-FR" sz="2800" b="1" spc="-10">
                <a:solidFill>
                  <a:srgbClr val="D6134A"/>
                </a:solidFill>
                <a:latin typeface="Aptos" panose="020B0004020202020204" pitchFamily="34" charset="0"/>
              </a:rPr>
              <a:t>5. Un nouveau classement, </a:t>
            </a:r>
            <a:br>
              <a:rPr lang="fr-FR" sz="2800" b="1" spc="-10">
                <a:solidFill>
                  <a:srgbClr val="D6134A"/>
                </a:solidFill>
                <a:latin typeface="Aptos" panose="020B0004020202020204" pitchFamily="34" charset="0"/>
              </a:rPr>
            </a:br>
            <a:r>
              <a:rPr lang="fr-FR" sz="2800" b="1" spc="-10">
                <a:solidFill>
                  <a:srgbClr val="D6134A"/>
                </a:solidFill>
                <a:latin typeface="Aptos" panose="020B0004020202020204" pitchFamily="34" charset="0"/>
              </a:rPr>
              <a:t>à Romainville et Est Ensemble</a:t>
            </a:r>
            <a:endParaRPr sz="2800" b="1" spc="-10">
              <a:latin typeface="Aptos SemiBold" panose="020B0004020202020204" pitchFamily="34" charset="0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E498D266-4C8B-8E93-4BB6-54736B2902B7}"/>
              </a:ext>
            </a:extLst>
          </p:cNvPr>
          <p:cNvSpPr txBox="1"/>
          <p:nvPr/>
        </p:nvSpPr>
        <p:spPr>
          <a:xfrm>
            <a:off x="533986" y="1585733"/>
            <a:ext cx="8534400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defTabSz="457200">
              <a:defRPr/>
            </a:pPr>
            <a:r>
              <a:rPr lang="fr-FR" sz="2400" b="1">
                <a:latin typeface="Aptos"/>
              </a:rPr>
              <a:t>L'inscription d'un nouvel ensemble urbain</a:t>
            </a:r>
            <a:endParaRPr lang="fr-FR" sz="2400">
              <a:solidFill>
                <a:srgbClr val="FFCC99"/>
              </a:solidFill>
              <a:latin typeface="Aptos" panose="020B0004020202020204" pitchFamily="34" charset="0"/>
            </a:endParaRPr>
          </a:p>
        </p:txBody>
      </p:sp>
      <p:pic>
        <p:nvPicPr>
          <p:cNvPr id="2" name="Image 1" descr="Une image contenant texte, carte&#10;&#10;Description générée automatiquement">
            <a:extLst>
              <a:ext uri="{FF2B5EF4-FFF2-40B4-BE49-F238E27FC236}">
                <a16:creationId xmlns:a16="http://schemas.microsoft.com/office/drawing/2014/main" id="{CDF2D20B-72EC-D8F8-A98D-B53A042A5B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982" y="2256178"/>
            <a:ext cx="3319542" cy="4525014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44CB27F6-796C-9529-A36B-76DCC54C57EC}"/>
              </a:ext>
            </a:extLst>
          </p:cNvPr>
          <p:cNvSpPr txBox="1"/>
          <p:nvPr/>
        </p:nvSpPr>
        <p:spPr>
          <a:xfrm>
            <a:off x="4313587" y="2262500"/>
            <a:ext cx="5869338" cy="252376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just"/>
            <a:r>
              <a:rPr lang="fr-FR" sz="1600">
                <a:solidFill>
                  <a:srgbClr val="000000"/>
                </a:solidFill>
              </a:rPr>
              <a:t>Les ensembles bâtis, urbains et paysagers englobent un périmètre délimité</a:t>
            </a:r>
            <a:r>
              <a:rPr lang="fr-FR" sz="1600" b="1">
                <a:solidFill>
                  <a:srgbClr val="000000"/>
                </a:solidFill>
              </a:rPr>
              <a:t> </a:t>
            </a:r>
            <a:r>
              <a:rPr lang="fr-FR" sz="1600" b="1">
                <a:solidFill>
                  <a:srgbClr val="D6134A"/>
                </a:solidFill>
              </a:rPr>
              <a:t>caractérisé par son homogénéité</a:t>
            </a:r>
            <a:r>
              <a:rPr lang="fr-FR" sz="1600" b="1">
                <a:solidFill>
                  <a:srgbClr val="000000"/>
                </a:solidFill>
              </a:rPr>
              <a:t>. </a:t>
            </a:r>
            <a:r>
              <a:rPr lang="fr-FR" sz="1600">
                <a:solidFill>
                  <a:srgbClr val="000000"/>
                </a:solidFill>
              </a:rPr>
              <a:t> La modification de bâti en leur sein ne peut se faire qu'</a:t>
            </a:r>
            <a:r>
              <a:rPr lang="fr-FR" sz="1600">
                <a:solidFill>
                  <a:srgbClr val="D6134A"/>
                </a:solidFill>
              </a:rPr>
              <a:t>en cohérence </a:t>
            </a:r>
            <a:r>
              <a:rPr lang="fr-FR" sz="1600">
                <a:solidFill>
                  <a:srgbClr val="000000"/>
                </a:solidFill>
              </a:rPr>
              <a:t>avec l'ensemble bâti urbain.</a:t>
            </a:r>
            <a:endParaRPr lang="fr-FR" sz="1400">
              <a:solidFill>
                <a:srgbClr val="000000"/>
              </a:solidFill>
            </a:endParaRPr>
          </a:p>
          <a:p>
            <a:pPr algn="just"/>
            <a:endParaRPr lang="fr-FR" sz="1400" b="1"/>
          </a:p>
          <a:p>
            <a:pPr marL="171450" indent="-171450">
              <a:buFont typeface="Wingdings"/>
              <a:buChar char="Ø"/>
            </a:pPr>
            <a:r>
              <a:rPr lang="fr-FR" sz="1600" b="1">
                <a:solidFill>
                  <a:srgbClr val="7B5F94"/>
                </a:solidFill>
              </a:rPr>
              <a:t>En violet</a:t>
            </a:r>
            <a:r>
              <a:rPr lang="fr-FR" sz="1600"/>
              <a:t>, des ensembles urbains existants</a:t>
            </a:r>
            <a:endParaRPr lang="fr-FR" sz="1600" b="1"/>
          </a:p>
          <a:p>
            <a:pPr marL="171450" indent="-171450">
              <a:buFont typeface="Wingdings"/>
              <a:buChar char="Ø"/>
            </a:pPr>
            <a:endParaRPr lang="fr-FR" sz="1600"/>
          </a:p>
          <a:p>
            <a:pPr marL="171450" indent="-171450">
              <a:buFont typeface="Wingdings"/>
              <a:buChar char="Ø"/>
            </a:pPr>
            <a:r>
              <a:rPr lang="fr-FR" sz="1600" b="1">
                <a:solidFill>
                  <a:srgbClr val="CB7D9D"/>
                </a:solidFill>
              </a:rPr>
              <a:t>En rose, un nouvel ensemble urbain </a:t>
            </a:r>
          </a:p>
          <a:p>
            <a:pPr marL="628650" lvl="1" indent="-171450">
              <a:buFont typeface="Courier New"/>
              <a:buChar char="o"/>
            </a:pPr>
            <a:r>
              <a:rPr lang="fr-FR" sz="1600">
                <a:solidFill>
                  <a:srgbClr val="000000"/>
                </a:solidFill>
              </a:rPr>
              <a:t>Correspond au centre ancien de Romainville : trame viaire, maisons de ferme...</a:t>
            </a:r>
          </a:p>
        </p:txBody>
      </p:sp>
    </p:spTree>
    <p:extLst>
      <p:ext uri="{BB962C8B-B14F-4D97-AF65-F5344CB8AC3E}">
        <p14:creationId xmlns:p14="http://schemas.microsoft.com/office/powerpoint/2010/main" val="26622277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10BE87-6A49-24ED-93F4-1B494FC5B6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4">
            <a:extLst>
              <a:ext uri="{FF2B5EF4-FFF2-40B4-BE49-F238E27FC236}">
                <a16:creationId xmlns:a16="http://schemas.microsoft.com/office/drawing/2014/main" id="{9292EBAB-A048-19BB-6EA9-66AE42843F6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16132" y="706274"/>
            <a:ext cx="8382000" cy="8745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fr-FR" sz="2800" b="1" spc="-10">
                <a:solidFill>
                  <a:srgbClr val="D6134A"/>
                </a:solidFill>
                <a:latin typeface="Aptos" panose="020B0004020202020204" pitchFamily="34" charset="0"/>
              </a:rPr>
              <a:t>5. Un nouveau classement, </a:t>
            </a:r>
            <a:br>
              <a:rPr lang="fr-FR" sz="2800" b="1" spc="-10">
                <a:solidFill>
                  <a:srgbClr val="D6134A"/>
                </a:solidFill>
                <a:latin typeface="Aptos" panose="020B0004020202020204" pitchFamily="34" charset="0"/>
              </a:rPr>
            </a:br>
            <a:r>
              <a:rPr lang="fr-FR" sz="2800" b="1" spc="-10">
                <a:solidFill>
                  <a:srgbClr val="D6134A"/>
                </a:solidFill>
                <a:latin typeface="Aptos" panose="020B0004020202020204" pitchFamily="34" charset="0"/>
              </a:rPr>
              <a:t>à Romainville et Est Ensemble</a:t>
            </a:r>
            <a:endParaRPr sz="2800" b="1" spc="-10">
              <a:latin typeface="Aptos SemiBold" panose="020B0004020202020204" pitchFamily="34" charset="0"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85002DE-0992-7C25-4C59-83A0AAE101E3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fr-FR" smtClean="0"/>
              <a:t>17</a:t>
            </a:fld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19DB2980-7ECC-F376-5E2B-6D06EE348B05}"/>
              </a:ext>
            </a:extLst>
          </p:cNvPr>
          <p:cNvSpPr txBox="1"/>
          <p:nvPr/>
        </p:nvSpPr>
        <p:spPr>
          <a:xfrm>
            <a:off x="533986" y="1585733"/>
            <a:ext cx="85344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r-FR" sz="2400" b="1">
                <a:latin typeface="Aptos" panose="020B0004020202020204" pitchFamily="34" charset="0"/>
              </a:rPr>
              <a:t>Bilan du classement par villes : des chiffres* et des cartes  </a:t>
            </a:r>
            <a:endParaRPr lang="fr-FR" sz="2400">
              <a:solidFill>
                <a:srgbClr val="FFCC99"/>
              </a:solidFill>
              <a:latin typeface="Aptos" panose="020B0004020202020204" pitchFamily="34" charset="0"/>
            </a:endParaRP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95A53E74-1A81-1410-D655-77AED6AB25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7105967"/>
              </p:ext>
            </p:extLst>
          </p:nvPr>
        </p:nvGraphicFramePr>
        <p:xfrm>
          <a:off x="534670" y="2041884"/>
          <a:ext cx="4812030" cy="4013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83030">
                  <a:extLst>
                    <a:ext uri="{9D8B030D-6E8A-4147-A177-3AD203B41FA5}">
                      <a16:colId xmlns:a16="http://schemas.microsoft.com/office/drawing/2014/main" val="41093764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1790190766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1957181912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3519059897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726145419"/>
                    </a:ext>
                  </a:extLst>
                </a:gridCol>
              </a:tblGrid>
              <a:tr h="233680">
                <a:tc>
                  <a:txBody>
                    <a:bodyPr/>
                    <a:lstStyle/>
                    <a:p>
                      <a:r>
                        <a:rPr lang="fr-FR" sz="1400"/>
                        <a:t>Ville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/>
                        <a:t>Niveau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/>
                        <a:t>Niveau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/>
                        <a:t>Niveau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/>
                        <a:t>Total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73043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400" b="1"/>
                        <a:t>Bagnolet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/>
                        <a:t>111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b="1"/>
                        <a:t>119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45868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400" b="1"/>
                        <a:t>Bobigny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/>
                        <a:t>46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b="1"/>
                        <a:t>47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78773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400" b="1"/>
                        <a:t>Bondy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/>
                        <a:t>683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/>
                        <a:t>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b="1"/>
                        <a:t>702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13736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400" b="1"/>
                        <a:t>Le Pré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/>
                        <a:t>55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/>
                        <a:t>129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/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b="1"/>
                        <a:t>198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69266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400" b="1"/>
                        <a:t>Les Lilas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/>
                        <a:t>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/>
                        <a:t>41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b="1"/>
                        <a:t>101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11663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400" b="1"/>
                        <a:t>Montreuil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/>
                        <a:t>91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/>
                        <a:t>689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/>
                        <a:t>201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b="1"/>
                        <a:t>981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64920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400" b="1"/>
                        <a:t>Noisy-le-Sec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/>
                        <a:t>168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/>
                        <a:t>217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b="1"/>
                        <a:t>397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60279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400" b="1"/>
                        <a:t>Pantin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/>
                        <a:t>52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/>
                        <a:t>408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/>
                        <a:t>58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b="1"/>
                        <a:t>518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17379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400" b="1">
                          <a:solidFill>
                            <a:srgbClr val="FF0000"/>
                          </a:solidFill>
                        </a:rPr>
                        <a:t>Romainville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>
                          <a:solidFill>
                            <a:srgbClr val="FF0000"/>
                          </a:solidFill>
                        </a:rPr>
                        <a:t>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>
                          <a:solidFill>
                            <a:srgbClr val="FF0000"/>
                          </a:solidFill>
                        </a:rPr>
                        <a:t>168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>
                          <a:solidFill>
                            <a:srgbClr val="FF0000"/>
                          </a:solidFill>
                        </a:rPr>
                        <a:t>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b="1">
                          <a:solidFill>
                            <a:srgbClr val="FF0000"/>
                          </a:solidFill>
                        </a:rPr>
                        <a:t>268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63552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400" b="1">
                          <a:solidFill>
                            <a:srgbClr val="C00000"/>
                          </a:solidFill>
                        </a:rPr>
                        <a:t>Est Ensemble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/>
                        <a:t>238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/>
                        <a:t>2305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/>
                        <a:t>775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b="1"/>
                        <a:t>3318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6304130"/>
                  </a:ext>
                </a:extLst>
              </a:tr>
            </a:tbl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F98265D0-B65C-1D07-C33E-3414FCD686FC}"/>
              </a:ext>
            </a:extLst>
          </p:cNvPr>
          <p:cNvSpPr txBox="1"/>
          <p:nvPr/>
        </p:nvSpPr>
        <p:spPr>
          <a:xfrm>
            <a:off x="371765" y="6283366"/>
            <a:ext cx="6400800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r-FR" i="1"/>
              <a:t>*Les chiffres présentés peuvent varier à la marge selon l’organisation des données et d'éventuelles erreurs matérielles</a:t>
            </a:r>
          </a:p>
          <a:p>
            <a:endParaRPr lang="fr-FR" i="1"/>
          </a:p>
        </p:txBody>
      </p:sp>
      <p:pic>
        <p:nvPicPr>
          <p:cNvPr id="9" name="Image 8" descr="Une image contenant texte, Police, vert, Graphique&#10;&#10;Description générée automatiquement">
            <a:extLst>
              <a:ext uri="{FF2B5EF4-FFF2-40B4-BE49-F238E27FC236}">
                <a16:creationId xmlns:a16="http://schemas.microsoft.com/office/drawing/2014/main" id="{B9CACA73-612C-E9FC-2B01-F7A7A1A9D5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2619" y="210806"/>
            <a:ext cx="1829793" cy="345634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2A2E0A22-E607-9190-6712-333836DF79E1}"/>
              </a:ext>
            </a:extLst>
          </p:cNvPr>
          <p:cNvSpPr txBox="1"/>
          <p:nvPr/>
        </p:nvSpPr>
        <p:spPr>
          <a:xfrm>
            <a:off x="6156775" y="2747707"/>
            <a:ext cx="4006858" cy="2862322"/>
          </a:xfrm>
          <a:prstGeom prst="rect">
            <a:avLst/>
          </a:prstGeom>
          <a:noFill/>
          <a:ln>
            <a:solidFill>
              <a:srgbClr val="C00000"/>
            </a:solidFill>
            <a:prstDash val="sysDot"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dirty="0"/>
              <a:t>Les différentes protections instaurées dans le cadre de la révision allégée patrimoine (protections individuelles, protections à l'ensemble)  résultent d'un travail d'analyse architectural.</a:t>
            </a:r>
            <a:endParaRPr lang="fr-FR"/>
          </a:p>
          <a:p>
            <a:pPr algn="just"/>
            <a:endParaRPr lang="fr-FR" dirty="0"/>
          </a:p>
          <a:p>
            <a:r>
              <a:rPr lang="fr-FR" dirty="0"/>
              <a:t>Elles ont pour objectif de </a:t>
            </a:r>
            <a:r>
              <a:rPr lang="fr-FR" b="1" dirty="0"/>
              <a:t>préserver le cadre de vie </a:t>
            </a:r>
            <a:r>
              <a:rPr lang="fr-FR" dirty="0"/>
              <a:t>et </a:t>
            </a:r>
            <a:r>
              <a:rPr lang="fr-FR" b="1" dirty="0"/>
              <a:t>le patrimoine historique </a:t>
            </a:r>
            <a:r>
              <a:rPr lang="fr-FR" dirty="0"/>
              <a:t>de la ville de Romainville.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22558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4">
            <a:extLst>
              <a:ext uri="{FF2B5EF4-FFF2-40B4-BE49-F238E27FC236}">
                <a16:creationId xmlns:a16="http://schemas.microsoft.com/office/drawing/2014/main" id="{ED3256AD-A34A-3B6E-AC54-3BBCFCAD306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95750" y="3334247"/>
            <a:ext cx="4185348" cy="1305486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fr-FR" sz="2800" b="1" spc="-10">
                <a:solidFill>
                  <a:srgbClr val="D6134A"/>
                </a:solidFill>
                <a:latin typeface="Aptos"/>
              </a:rPr>
              <a:t>Merci de votre attention !</a:t>
            </a:r>
            <a:br>
              <a:rPr lang="fr-FR" sz="2800" b="1" spc="-10">
                <a:solidFill>
                  <a:srgbClr val="D6134A"/>
                </a:solidFill>
                <a:latin typeface="Aptos"/>
              </a:rPr>
            </a:br>
            <a:br>
              <a:rPr lang="fr-FR" sz="2800" b="1" spc="-10">
                <a:solidFill>
                  <a:srgbClr val="D6134A"/>
                </a:solidFill>
                <a:latin typeface="Aptos"/>
              </a:rPr>
            </a:br>
            <a:r>
              <a:rPr lang="fr-FR" sz="2800" b="1" spc="-10">
                <a:solidFill>
                  <a:srgbClr val="D6134A"/>
                </a:solidFill>
                <a:latin typeface="Aptos"/>
              </a:rPr>
              <a:t>TEMPS D'ECHANGE </a:t>
            </a:r>
            <a:endParaRPr lang="fr-FR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8C9A4137-EC6B-A799-F346-C674C2E37A54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fr-FR" smtClean="0"/>
              <a:t>18</a:t>
            </a:fld>
            <a:endParaRPr lang="fr-FR"/>
          </a:p>
        </p:txBody>
      </p:sp>
      <p:pic>
        <p:nvPicPr>
          <p:cNvPr id="4" name="Image 3" descr="Une image contenant texte, Police, vert, Graphique&#10;&#10;Description générée automatiquement">
            <a:extLst>
              <a:ext uri="{FF2B5EF4-FFF2-40B4-BE49-F238E27FC236}">
                <a16:creationId xmlns:a16="http://schemas.microsoft.com/office/drawing/2014/main" id="{20ABA0D2-CD72-73A2-434C-3A91E54001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2619" y="210806"/>
            <a:ext cx="1829793" cy="345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9373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4E90856-DD68-263F-1149-770C9F15D4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5392" y="657225"/>
            <a:ext cx="7848599" cy="430887"/>
          </a:xfrm>
        </p:spPr>
        <p:txBody>
          <a:bodyPr/>
          <a:lstStyle/>
          <a:p>
            <a:pPr algn="ctr"/>
            <a:r>
              <a:rPr lang="fr-FR" sz="2800" b="1">
                <a:solidFill>
                  <a:srgbClr val="D6134A"/>
                </a:solidFill>
                <a:latin typeface="Aptos" panose="020B0004020202020204" pitchFamily="34" charset="0"/>
              </a:rPr>
              <a:t>Sommaire 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5604A8D-6A66-3AE8-03F3-4F102B3438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2247" y="1869236"/>
            <a:ext cx="9914890" cy="4484241"/>
          </a:xfrm>
        </p:spPr>
        <p:txBody>
          <a:bodyPr wrap="square" lIns="0" tIns="0" rIns="0" bIns="0" anchor="t">
            <a:spAutoFit/>
          </a:bodyPr>
          <a:lstStyle/>
          <a:p>
            <a:pPr marL="12700" marR="5080" algn="just">
              <a:lnSpc>
                <a:spcPct val="121200"/>
              </a:lnSpc>
              <a:spcBef>
                <a:spcPts val="100"/>
              </a:spcBef>
            </a:pPr>
            <a:r>
              <a:rPr lang="fr-FR" b="1">
                <a:solidFill>
                  <a:srgbClr val="C00000"/>
                </a:solidFill>
                <a:latin typeface="Bahnschrift"/>
              </a:rPr>
              <a:t>Introduction par Monsieur le Maire</a:t>
            </a:r>
          </a:p>
          <a:p>
            <a:pPr marL="12700" marR="5080" algn="just">
              <a:lnSpc>
                <a:spcPct val="121200"/>
              </a:lnSpc>
              <a:spcBef>
                <a:spcPts val="100"/>
              </a:spcBef>
            </a:pPr>
            <a:endParaRPr lang="fr-FR" b="1">
              <a:solidFill>
                <a:srgbClr val="C00000"/>
              </a:solidFill>
              <a:latin typeface="Bahnschrift"/>
            </a:endParaRPr>
          </a:p>
          <a:p>
            <a:pPr marL="355600" marR="5080" indent="-342900" algn="just">
              <a:lnSpc>
                <a:spcPct val="121200"/>
              </a:lnSpc>
              <a:spcBef>
                <a:spcPts val="100"/>
              </a:spcBef>
              <a:buFont typeface="+mj-lt"/>
              <a:buAutoNum type="arabicPeriod"/>
            </a:pPr>
            <a:r>
              <a:rPr lang="fr-FR" b="1">
                <a:solidFill>
                  <a:srgbClr val="C00000"/>
                </a:solidFill>
                <a:latin typeface="Bahnschrift"/>
              </a:rPr>
              <a:t>La révision allégée du PLUi : pourquoi, quand, comment ? </a:t>
            </a:r>
          </a:p>
          <a:p>
            <a:pPr marL="355600" marR="5080" indent="-342900" algn="just">
              <a:lnSpc>
                <a:spcPct val="121200"/>
              </a:lnSpc>
              <a:spcBef>
                <a:spcPts val="100"/>
              </a:spcBef>
              <a:buFont typeface="+mj-lt"/>
              <a:buAutoNum type="arabicPeriod"/>
            </a:pPr>
            <a:r>
              <a:rPr lang="fr-FR" b="1">
                <a:solidFill>
                  <a:srgbClr val="C00000"/>
                </a:solidFill>
                <a:latin typeface="Bahnschrift"/>
              </a:rPr>
              <a:t>Diagnostic : patrimoine historique et paysager, à Romainville et Est Ensemble</a:t>
            </a:r>
          </a:p>
          <a:p>
            <a:pPr marL="355600" marR="5080" indent="-342900" algn="just">
              <a:lnSpc>
                <a:spcPct val="121200"/>
              </a:lnSpc>
              <a:spcBef>
                <a:spcPts val="100"/>
              </a:spcBef>
              <a:buFont typeface="+mj-lt"/>
              <a:buAutoNum type="arabicPeriod"/>
            </a:pPr>
            <a:r>
              <a:rPr lang="fr-FR" b="1">
                <a:solidFill>
                  <a:srgbClr val="C00000"/>
                </a:solidFill>
                <a:latin typeface="Bahnschrift"/>
              </a:rPr>
              <a:t>Un recensement complémentaire et collaboratif</a:t>
            </a:r>
          </a:p>
          <a:p>
            <a:pPr marL="355600" marR="5080" indent="-342900" algn="just">
              <a:lnSpc>
                <a:spcPct val="121200"/>
              </a:lnSpc>
              <a:spcBef>
                <a:spcPts val="100"/>
              </a:spcBef>
              <a:buFont typeface="+mj-lt"/>
              <a:buAutoNum type="arabicPeriod"/>
            </a:pPr>
            <a:r>
              <a:rPr lang="fr-FR" b="1">
                <a:solidFill>
                  <a:srgbClr val="C00000"/>
                </a:solidFill>
                <a:latin typeface="Bahnschrift"/>
              </a:rPr>
              <a:t>Des règles de protection qui évoluent </a:t>
            </a:r>
          </a:p>
          <a:p>
            <a:pPr marL="355600" marR="5080" indent="-342900" algn="just">
              <a:lnSpc>
                <a:spcPct val="121200"/>
              </a:lnSpc>
              <a:spcBef>
                <a:spcPts val="100"/>
              </a:spcBef>
              <a:buFont typeface="+mj-lt"/>
              <a:buAutoNum type="arabicPeriod"/>
            </a:pPr>
            <a:r>
              <a:rPr lang="fr-FR" b="1">
                <a:solidFill>
                  <a:srgbClr val="C00000"/>
                </a:solidFill>
                <a:latin typeface="Bahnschrift"/>
              </a:rPr>
              <a:t>Un nouveau classement à Romainville</a:t>
            </a:r>
          </a:p>
          <a:p>
            <a:pPr marL="12700" marR="5080" algn="just">
              <a:lnSpc>
                <a:spcPct val="121200"/>
              </a:lnSpc>
              <a:spcBef>
                <a:spcPts val="100"/>
              </a:spcBef>
            </a:pPr>
            <a:endParaRPr lang="fr-FR" b="1">
              <a:solidFill>
                <a:srgbClr val="C00000"/>
              </a:solidFill>
              <a:latin typeface="Bahnschrift"/>
            </a:endParaRPr>
          </a:p>
          <a:p>
            <a:pPr marL="12700" marR="5080" algn="just">
              <a:lnSpc>
                <a:spcPct val="121200"/>
              </a:lnSpc>
              <a:spcBef>
                <a:spcPts val="100"/>
              </a:spcBef>
            </a:pPr>
            <a:r>
              <a:rPr lang="fr-FR" b="1">
                <a:solidFill>
                  <a:srgbClr val="C00000"/>
                </a:solidFill>
                <a:latin typeface="Bahnschrift"/>
              </a:rPr>
              <a:t>Conclusion par Monsieur le Maire </a:t>
            </a:r>
            <a:endParaRPr lang="fr-FR" b="1">
              <a:latin typeface="Bahnschrift"/>
            </a:endParaRPr>
          </a:p>
          <a:p>
            <a:pPr marL="12700" marR="5080" algn="just">
              <a:lnSpc>
                <a:spcPct val="121200"/>
              </a:lnSpc>
              <a:spcBef>
                <a:spcPts val="100"/>
              </a:spcBef>
            </a:pPr>
            <a:endParaRPr lang="fr-FR" b="1">
              <a:solidFill>
                <a:srgbClr val="C00000"/>
              </a:solidFill>
              <a:latin typeface="Bahnschrift"/>
            </a:endParaRPr>
          </a:p>
          <a:p>
            <a:pPr marL="12700" marR="5080" algn="just">
              <a:lnSpc>
                <a:spcPct val="121200"/>
              </a:lnSpc>
              <a:spcBef>
                <a:spcPts val="100"/>
              </a:spcBef>
            </a:pPr>
            <a:r>
              <a:rPr lang="fr-FR" b="1">
                <a:solidFill>
                  <a:srgbClr val="C00000"/>
                </a:solidFill>
                <a:latin typeface="Bahnschrift"/>
              </a:rPr>
              <a:t>Questions/réponses, en vue de l’enquête publique (2025)</a:t>
            </a:r>
            <a:endParaRPr lang="fr-FR"/>
          </a:p>
          <a:p>
            <a:pPr marL="355600" marR="5080" indent="-342900" algn="just">
              <a:lnSpc>
                <a:spcPct val="121200"/>
              </a:lnSpc>
              <a:spcBef>
                <a:spcPts val="100"/>
              </a:spcBef>
              <a:buFont typeface="+mj-lt"/>
              <a:buAutoNum type="arabicPeriod"/>
            </a:pPr>
            <a:endParaRPr lang="fr-FR" b="1">
              <a:solidFill>
                <a:srgbClr val="C00000"/>
              </a:solidFill>
              <a:latin typeface="Bahnschrift"/>
            </a:endParaRPr>
          </a:p>
          <a:p>
            <a:pPr marL="355600" marR="5080" indent="-342900" algn="just">
              <a:lnSpc>
                <a:spcPct val="121200"/>
              </a:lnSpc>
              <a:spcBef>
                <a:spcPts val="100"/>
              </a:spcBef>
              <a:buFont typeface="+mj-lt"/>
              <a:buAutoNum type="arabicPeriod"/>
            </a:pPr>
            <a:endParaRPr lang="fr-FR" b="1">
              <a:solidFill>
                <a:srgbClr val="C00000"/>
              </a:solidFill>
              <a:latin typeface="Bahnschrift"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19CA5BF-69F9-E620-0510-ED9E7D098BF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fr-FR" smtClean="0"/>
              <a:t>2</a:t>
            </a:fld>
            <a:endParaRPr lang="fr-FR"/>
          </a:p>
        </p:txBody>
      </p:sp>
      <p:pic>
        <p:nvPicPr>
          <p:cNvPr id="7" name="Image 6" descr="Une image contenant texte, Police, vert, Graphique&#10;&#10;Description générée automatiquement">
            <a:extLst>
              <a:ext uri="{FF2B5EF4-FFF2-40B4-BE49-F238E27FC236}">
                <a16:creationId xmlns:a16="http://schemas.microsoft.com/office/drawing/2014/main" id="{F347B434-CD27-3F85-C364-192B6B66DD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2619" y="210806"/>
            <a:ext cx="1829793" cy="345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5440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4E90856-DD68-263F-1149-770C9F15D4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5392" y="657225"/>
            <a:ext cx="7848599" cy="430887"/>
          </a:xfrm>
        </p:spPr>
        <p:txBody>
          <a:bodyPr/>
          <a:lstStyle/>
          <a:p>
            <a:pPr algn="ctr"/>
            <a:r>
              <a:rPr lang="fr-FR" sz="2800" b="1">
                <a:solidFill>
                  <a:srgbClr val="D6134A"/>
                </a:solidFill>
                <a:latin typeface="Aptos" panose="020B0004020202020204" pitchFamily="34" charset="0"/>
              </a:rPr>
              <a:t>1. La révision allégée du PLUi : pourquoi ?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5604A8D-6A66-3AE8-03F3-4F102B3438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2247" y="1869236"/>
            <a:ext cx="9914890" cy="5341912"/>
          </a:xfrm>
        </p:spPr>
        <p:txBody>
          <a:bodyPr wrap="square" lIns="0" tIns="0" rIns="0" bIns="0" anchor="t">
            <a:spAutoFit/>
          </a:bodyPr>
          <a:lstStyle/>
          <a:p>
            <a:pPr marL="12700" marR="5080" algn="just">
              <a:lnSpc>
                <a:spcPct val="121200"/>
              </a:lnSpc>
              <a:spcBef>
                <a:spcPts val="100"/>
              </a:spcBef>
            </a:pPr>
            <a:r>
              <a:rPr lang="fr-FR" sz="1800" dirty="0">
                <a:solidFill>
                  <a:srgbClr val="231F20"/>
                </a:solidFill>
                <a:latin typeface="Bahnschrift"/>
                <a:cs typeface="Bahnschrift"/>
              </a:rPr>
              <a:t>En</a:t>
            </a:r>
            <a:r>
              <a:rPr lang="fr-FR" sz="1800" spc="5" dirty="0">
                <a:solidFill>
                  <a:srgbClr val="231F20"/>
                </a:solidFill>
                <a:latin typeface="Bahnschrift"/>
                <a:cs typeface="Bahnschrift"/>
              </a:rPr>
              <a:t> </a:t>
            </a:r>
            <a:r>
              <a:rPr lang="fr-FR" sz="1800" spc="-15" dirty="0">
                <a:solidFill>
                  <a:srgbClr val="231F20"/>
                </a:solidFill>
                <a:latin typeface="Bahnschrift"/>
                <a:cs typeface="Bahnschrift"/>
              </a:rPr>
              <a:t>2020,</a:t>
            </a:r>
            <a:r>
              <a:rPr lang="fr-FR" sz="1800" spc="-10" dirty="0">
                <a:solidFill>
                  <a:srgbClr val="231F20"/>
                </a:solidFill>
                <a:latin typeface="Bahnschrift"/>
                <a:cs typeface="Bahnschrift"/>
              </a:rPr>
              <a:t> </a:t>
            </a:r>
            <a:r>
              <a:rPr lang="fr-FR" sz="1800" spc="-20" dirty="0">
                <a:solidFill>
                  <a:srgbClr val="231F20"/>
                </a:solidFill>
                <a:latin typeface="Bahnschrift"/>
                <a:cs typeface="Bahnschrift"/>
              </a:rPr>
              <a:t>l’élaboration</a:t>
            </a:r>
            <a:r>
              <a:rPr lang="fr-FR" sz="1800" spc="340" dirty="0">
                <a:solidFill>
                  <a:srgbClr val="231F20"/>
                </a:solidFill>
                <a:latin typeface="Bahnschrift"/>
                <a:cs typeface="Bahnschrift"/>
              </a:rPr>
              <a:t> </a:t>
            </a:r>
            <a:r>
              <a:rPr lang="fr-FR" sz="1800" spc="-5" dirty="0">
                <a:solidFill>
                  <a:srgbClr val="231F20"/>
                </a:solidFill>
                <a:latin typeface="Bahnschrift"/>
                <a:cs typeface="Bahnschrift"/>
              </a:rPr>
              <a:t>du</a:t>
            </a:r>
            <a:r>
              <a:rPr lang="fr-FR" sz="1800" dirty="0">
                <a:solidFill>
                  <a:srgbClr val="231F20"/>
                </a:solidFill>
                <a:latin typeface="Bahnschrift"/>
                <a:cs typeface="Bahnschrift"/>
              </a:rPr>
              <a:t> </a:t>
            </a:r>
            <a:r>
              <a:rPr lang="fr-FR" sz="1800" spc="-20" dirty="0">
                <a:solidFill>
                  <a:srgbClr val="231F20"/>
                </a:solidFill>
                <a:latin typeface="Bahnschrift"/>
                <a:cs typeface="Bahnschrift"/>
              </a:rPr>
              <a:t>PLUi</a:t>
            </a:r>
            <a:r>
              <a:rPr lang="fr-FR" sz="1800" spc="340" dirty="0">
                <a:solidFill>
                  <a:srgbClr val="231F20"/>
                </a:solidFill>
                <a:latin typeface="Bahnschrift"/>
                <a:cs typeface="Bahnschrift"/>
              </a:rPr>
              <a:t> </a:t>
            </a:r>
            <a:r>
              <a:rPr lang="fr-FR" sz="1800" spc="-5" dirty="0">
                <a:solidFill>
                  <a:srgbClr val="231F20"/>
                </a:solidFill>
                <a:latin typeface="Bahnschrift"/>
                <a:cs typeface="Bahnschrift"/>
              </a:rPr>
              <a:t>d’Est</a:t>
            </a:r>
            <a:r>
              <a:rPr lang="fr-FR" sz="1800" dirty="0">
                <a:solidFill>
                  <a:srgbClr val="231F20"/>
                </a:solidFill>
                <a:latin typeface="Bahnschrift"/>
                <a:cs typeface="Bahnschrift"/>
              </a:rPr>
              <a:t> Ensemble</a:t>
            </a:r>
            <a:r>
              <a:rPr lang="fr-FR" sz="1800" spc="5" dirty="0">
                <a:solidFill>
                  <a:srgbClr val="231F20"/>
                </a:solidFill>
                <a:latin typeface="Bahnschrift"/>
                <a:cs typeface="Bahnschrift"/>
              </a:rPr>
              <a:t> </a:t>
            </a:r>
            <a:r>
              <a:rPr lang="fr-FR" sz="1800" spc="-10" dirty="0">
                <a:solidFill>
                  <a:srgbClr val="231F20"/>
                </a:solidFill>
                <a:latin typeface="Bahnschrift"/>
                <a:cs typeface="Bahnschrift"/>
              </a:rPr>
              <a:t>avait</a:t>
            </a:r>
            <a:r>
              <a:rPr lang="fr-FR" sz="1800" spc="-5" dirty="0">
                <a:solidFill>
                  <a:srgbClr val="231F20"/>
                </a:solidFill>
                <a:latin typeface="Bahnschrift"/>
                <a:cs typeface="Bahnschrift"/>
              </a:rPr>
              <a:t> </a:t>
            </a:r>
            <a:r>
              <a:rPr lang="fr-FR" sz="1800" spc="-10" dirty="0">
                <a:solidFill>
                  <a:srgbClr val="231F20"/>
                </a:solidFill>
                <a:latin typeface="Bahnschrift"/>
                <a:cs typeface="Bahnschrift"/>
              </a:rPr>
              <a:t>repris</a:t>
            </a:r>
            <a:r>
              <a:rPr lang="fr-FR" sz="1800" spc="-5" dirty="0">
                <a:solidFill>
                  <a:srgbClr val="231F20"/>
                </a:solidFill>
                <a:latin typeface="Bahnschrift"/>
                <a:cs typeface="Bahnschrift"/>
              </a:rPr>
              <a:t> </a:t>
            </a:r>
            <a:r>
              <a:rPr lang="fr-FR" sz="1800" dirty="0">
                <a:solidFill>
                  <a:srgbClr val="231F20"/>
                </a:solidFill>
                <a:latin typeface="Bahnschrift"/>
                <a:cs typeface="Bahnschrift"/>
              </a:rPr>
              <a:t>les</a:t>
            </a:r>
            <a:r>
              <a:rPr lang="fr-FR" sz="1800" spc="5" dirty="0">
                <a:solidFill>
                  <a:srgbClr val="231F20"/>
                </a:solidFill>
                <a:latin typeface="Bahnschrift"/>
                <a:cs typeface="Bahnschrift"/>
              </a:rPr>
              <a:t> </a:t>
            </a:r>
            <a:r>
              <a:rPr lang="fr-FR" sz="1800" spc="-5" dirty="0">
                <a:solidFill>
                  <a:srgbClr val="231F20"/>
                </a:solidFill>
                <a:latin typeface="Bahnschrift"/>
                <a:cs typeface="Bahnschrift"/>
              </a:rPr>
              <a:t>protections </a:t>
            </a:r>
            <a:r>
              <a:rPr lang="fr-FR" sz="1800" spc="-365" dirty="0">
                <a:solidFill>
                  <a:srgbClr val="231F20"/>
                </a:solidFill>
                <a:latin typeface="Bahnschrift"/>
                <a:cs typeface="Bahnschrift"/>
              </a:rPr>
              <a:t> </a:t>
            </a:r>
            <a:r>
              <a:rPr lang="fr-FR" sz="1800" spc="-5" dirty="0">
                <a:solidFill>
                  <a:srgbClr val="231F20"/>
                </a:solidFill>
                <a:latin typeface="Bahnschrift"/>
                <a:cs typeface="Bahnschrift"/>
              </a:rPr>
              <a:t>patrimoniales</a:t>
            </a:r>
            <a:r>
              <a:rPr lang="fr-FR" sz="1800" spc="210" dirty="0">
                <a:solidFill>
                  <a:srgbClr val="231F20"/>
                </a:solidFill>
                <a:latin typeface="Bahnschrift"/>
                <a:cs typeface="Bahnschrift"/>
              </a:rPr>
              <a:t> </a:t>
            </a:r>
            <a:r>
              <a:rPr lang="fr-FR" sz="1800" spc="-5" dirty="0">
                <a:solidFill>
                  <a:srgbClr val="231F20"/>
                </a:solidFill>
                <a:latin typeface="Bahnschrift"/>
                <a:cs typeface="Bahnschrift"/>
              </a:rPr>
              <a:t>déjà</a:t>
            </a:r>
            <a:r>
              <a:rPr lang="fr-FR" sz="1800" spc="210" dirty="0">
                <a:solidFill>
                  <a:srgbClr val="231F20"/>
                </a:solidFill>
                <a:latin typeface="Bahnschrift"/>
                <a:cs typeface="Bahnschrift"/>
              </a:rPr>
              <a:t> </a:t>
            </a:r>
            <a:r>
              <a:rPr lang="fr-FR" sz="1800" spc="-10" dirty="0">
                <a:solidFill>
                  <a:srgbClr val="231F20"/>
                </a:solidFill>
                <a:latin typeface="Bahnschrift"/>
                <a:cs typeface="Bahnschrift"/>
              </a:rPr>
              <a:t>présentes</a:t>
            </a:r>
            <a:r>
              <a:rPr lang="fr-FR" sz="1800" spc="210" dirty="0">
                <a:solidFill>
                  <a:srgbClr val="231F20"/>
                </a:solidFill>
                <a:latin typeface="Bahnschrift"/>
                <a:cs typeface="Bahnschrift"/>
              </a:rPr>
              <a:t> </a:t>
            </a:r>
            <a:r>
              <a:rPr lang="fr-FR" sz="1800" spc="-5" dirty="0">
                <a:solidFill>
                  <a:srgbClr val="231F20"/>
                </a:solidFill>
                <a:latin typeface="Bahnschrift"/>
                <a:cs typeface="Bahnschrift"/>
              </a:rPr>
              <a:t>dans</a:t>
            </a:r>
            <a:r>
              <a:rPr lang="fr-FR" sz="1800" spc="210" dirty="0">
                <a:solidFill>
                  <a:srgbClr val="231F20"/>
                </a:solidFill>
                <a:latin typeface="Bahnschrift"/>
                <a:cs typeface="Bahnschrift"/>
              </a:rPr>
              <a:t> </a:t>
            </a:r>
            <a:r>
              <a:rPr lang="fr-FR" sz="1800" dirty="0">
                <a:solidFill>
                  <a:srgbClr val="231F20"/>
                </a:solidFill>
                <a:latin typeface="Bahnschrift"/>
                <a:cs typeface="Bahnschrift"/>
              </a:rPr>
              <a:t>les</a:t>
            </a:r>
            <a:r>
              <a:rPr lang="fr-FR" sz="1800" spc="220" dirty="0">
                <a:solidFill>
                  <a:srgbClr val="231F20"/>
                </a:solidFill>
                <a:latin typeface="Bahnschrift"/>
                <a:cs typeface="Bahnschrift"/>
              </a:rPr>
              <a:t> </a:t>
            </a:r>
            <a:r>
              <a:rPr lang="fr-FR" sz="1800" spc="-25" dirty="0">
                <a:solidFill>
                  <a:srgbClr val="231F20"/>
                </a:solidFill>
                <a:latin typeface="Bahnschrift"/>
                <a:cs typeface="Bahnschrift"/>
              </a:rPr>
              <a:t>PLU</a:t>
            </a:r>
            <a:r>
              <a:rPr lang="fr-FR" sz="1800" spc="210" dirty="0">
                <a:solidFill>
                  <a:srgbClr val="231F20"/>
                </a:solidFill>
                <a:latin typeface="Bahnschrift"/>
                <a:cs typeface="Bahnschrift"/>
              </a:rPr>
              <a:t> </a:t>
            </a:r>
            <a:r>
              <a:rPr lang="fr-FR" sz="1800" spc="-5" dirty="0">
                <a:solidFill>
                  <a:srgbClr val="231F20"/>
                </a:solidFill>
                <a:latin typeface="Bahnschrift"/>
                <a:cs typeface="Bahnschrift"/>
              </a:rPr>
              <a:t>communaux.</a:t>
            </a:r>
            <a:endParaRPr lang="fr-FR" sz="1800" dirty="0">
              <a:latin typeface="Bahnschrift"/>
              <a:cs typeface="Bahnschrift"/>
            </a:endParaRPr>
          </a:p>
          <a:p>
            <a:pPr marL="12700" marR="8255" algn="just">
              <a:lnSpc>
                <a:spcPct val="121200"/>
              </a:lnSpc>
            </a:pPr>
            <a:endParaRPr lang="fr-FR" sz="1800" dirty="0">
              <a:latin typeface="Bahnschrift"/>
              <a:cs typeface="Bahnschrift"/>
            </a:endParaRPr>
          </a:p>
          <a:p>
            <a:pPr marL="12700" marR="8255" algn="just">
              <a:lnSpc>
                <a:spcPct val="121200"/>
              </a:lnSpc>
            </a:pPr>
            <a:r>
              <a:rPr lang="fr-FR" spc="-5" dirty="0">
                <a:solidFill>
                  <a:srgbClr val="231F20"/>
                </a:solidFill>
                <a:latin typeface="Bahnschrift"/>
                <a:cs typeface="Bahnschrift"/>
              </a:rPr>
              <a:t>Pour compléter ces protections, la révision allégée patrimoine a été l</a:t>
            </a:r>
            <a:r>
              <a:rPr lang="fr-FR" sz="1800" spc="-5" dirty="0">
                <a:solidFill>
                  <a:srgbClr val="231F20"/>
                </a:solidFill>
                <a:latin typeface="Bahnschrift"/>
                <a:cs typeface="Bahnschrift"/>
              </a:rPr>
              <a:t>ancée en 2021, et répond aux objectifs suivants </a:t>
            </a:r>
            <a:r>
              <a:rPr lang="fr-FR" sz="1800" dirty="0">
                <a:solidFill>
                  <a:srgbClr val="231F20"/>
                </a:solidFill>
                <a:latin typeface="Bahnschrift"/>
                <a:cs typeface="Bahnschrift"/>
              </a:rPr>
              <a:t>:</a:t>
            </a:r>
            <a:endParaRPr lang="fr-FR" sz="1800" dirty="0">
              <a:latin typeface="Bahnschrift"/>
              <a:cs typeface="Bahnschrift"/>
            </a:endParaRPr>
          </a:p>
          <a:p>
            <a:pPr marL="653415" indent="-208915" algn="just">
              <a:lnSpc>
                <a:spcPct val="100000"/>
              </a:lnSpc>
              <a:spcBef>
                <a:spcPts val="560"/>
              </a:spcBef>
              <a:buChar char="-"/>
              <a:tabLst>
                <a:tab pos="653415" algn="l"/>
              </a:tabLst>
            </a:pPr>
            <a:r>
              <a:rPr lang="fr-FR" sz="1800" dirty="0">
                <a:solidFill>
                  <a:srgbClr val="231F20"/>
                </a:solidFill>
                <a:latin typeface="Bahnschrift"/>
                <a:cs typeface="Bahnschrift"/>
              </a:rPr>
              <a:t>Enrichir</a:t>
            </a:r>
            <a:r>
              <a:rPr lang="fr-FR" sz="1800" spc="215" dirty="0">
                <a:solidFill>
                  <a:srgbClr val="231F20"/>
                </a:solidFill>
                <a:latin typeface="Bahnschrift"/>
                <a:cs typeface="Bahnschrift"/>
              </a:rPr>
              <a:t> </a:t>
            </a:r>
            <a:r>
              <a:rPr lang="fr-FR" sz="1800" spc="-10" dirty="0">
                <a:solidFill>
                  <a:srgbClr val="231F20"/>
                </a:solidFill>
                <a:latin typeface="Bahnschrift"/>
                <a:cs typeface="Bahnschrift"/>
              </a:rPr>
              <a:t>la</a:t>
            </a:r>
            <a:r>
              <a:rPr lang="fr-FR" sz="1800" spc="210" dirty="0">
                <a:solidFill>
                  <a:srgbClr val="231F20"/>
                </a:solidFill>
                <a:latin typeface="Bahnschrift"/>
                <a:cs typeface="Bahnschrift"/>
              </a:rPr>
              <a:t> </a:t>
            </a:r>
            <a:r>
              <a:rPr lang="fr-FR" sz="1800" spc="-5" dirty="0">
                <a:solidFill>
                  <a:srgbClr val="231F20"/>
                </a:solidFill>
                <a:latin typeface="Bahnschrift"/>
                <a:cs typeface="Bahnschrift"/>
              </a:rPr>
              <a:t>connaissance</a:t>
            </a:r>
            <a:r>
              <a:rPr lang="fr-FR" sz="1800" spc="215" dirty="0">
                <a:solidFill>
                  <a:srgbClr val="231F20"/>
                </a:solidFill>
                <a:latin typeface="Bahnschrift"/>
                <a:cs typeface="Bahnschrift"/>
              </a:rPr>
              <a:t> </a:t>
            </a:r>
            <a:r>
              <a:rPr lang="fr-FR" sz="1800" spc="-5" dirty="0">
                <a:solidFill>
                  <a:srgbClr val="231F20"/>
                </a:solidFill>
                <a:latin typeface="Bahnschrift"/>
                <a:cs typeface="Bahnschrift"/>
              </a:rPr>
              <a:t>du</a:t>
            </a:r>
            <a:r>
              <a:rPr lang="fr-FR" sz="1800" spc="210" dirty="0">
                <a:solidFill>
                  <a:srgbClr val="231F20"/>
                </a:solidFill>
                <a:latin typeface="Bahnschrift"/>
                <a:cs typeface="Bahnschrift"/>
              </a:rPr>
              <a:t> </a:t>
            </a:r>
            <a:r>
              <a:rPr lang="fr-FR" sz="1800" spc="-10" dirty="0">
                <a:solidFill>
                  <a:srgbClr val="231F20"/>
                </a:solidFill>
                <a:latin typeface="Bahnschrift"/>
                <a:cs typeface="Bahnschrift"/>
              </a:rPr>
              <a:t>territoire</a:t>
            </a:r>
            <a:r>
              <a:rPr lang="fr-FR" sz="1800" spc="210" dirty="0">
                <a:solidFill>
                  <a:srgbClr val="231F20"/>
                </a:solidFill>
                <a:latin typeface="Bahnschrift"/>
                <a:cs typeface="Bahnschrift"/>
              </a:rPr>
              <a:t> </a:t>
            </a:r>
            <a:r>
              <a:rPr lang="fr-FR" sz="1800" spc="-5" dirty="0">
                <a:solidFill>
                  <a:srgbClr val="231F20"/>
                </a:solidFill>
                <a:latin typeface="Bahnschrift"/>
                <a:cs typeface="Bahnschrift"/>
              </a:rPr>
              <a:t>et</a:t>
            </a:r>
            <a:r>
              <a:rPr lang="fr-FR" sz="1800" spc="215" dirty="0">
                <a:solidFill>
                  <a:srgbClr val="231F20"/>
                </a:solidFill>
                <a:latin typeface="Bahnschrift"/>
                <a:cs typeface="Bahnschrift"/>
              </a:rPr>
              <a:t> </a:t>
            </a:r>
            <a:r>
              <a:rPr lang="fr-FR" sz="1800" spc="-5" dirty="0">
                <a:solidFill>
                  <a:srgbClr val="231F20"/>
                </a:solidFill>
                <a:latin typeface="Bahnschrift"/>
                <a:cs typeface="Bahnschrift"/>
              </a:rPr>
              <a:t>de</a:t>
            </a:r>
            <a:r>
              <a:rPr lang="fr-FR" sz="1800" spc="210" dirty="0">
                <a:solidFill>
                  <a:srgbClr val="231F20"/>
                </a:solidFill>
                <a:latin typeface="Bahnschrift"/>
                <a:cs typeface="Bahnschrift"/>
              </a:rPr>
              <a:t> </a:t>
            </a:r>
            <a:r>
              <a:rPr lang="fr-FR" sz="1800" spc="-5" dirty="0">
                <a:solidFill>
                  <a:srgbClr val="231F20"/>
                </a:solidFill>
                <a:latin typeface="Bahnschrift"/>
                <a:cs typeface="Bahnschrift"/>
              </a:rPr>
              <a:t>son</a:t>
            </a:r>
            <a:r>
              <a:rPr lang="fr-FR" sz="1800" spc="215" dirty="0">
                <a:solidFill>
                  <a:srgbClr val="231F20"/>
                </a:solidFill>
                <a:latin typeface="Bahnschrift"/>
                <a:cs typeface="Bahnschrift"/>
              </a:rPr>
              <a:t> </a:t>
            </a:r>
            <a:r>
              <a:rPr lang="fr-FR" sz="1800" spc="-5" dirty="0">
                <a:solidFill>
                  <a:srgbClr val="231F20"/>
                </a:solidFill>
                <a:latin typeface="Bahnschrift"/>
                <a:cs typeface="Bahnschrift"/>
              </a:rPr>
              <a:t>patrimoine,</a:t>
            </a:r>
            <a:endParaRPr lang="fr-FR" sz="1800" dirty="0">
              <a:latin typeface="Bahnschrift"/>
              <a:cs typeface="Bahnschrift"/>
            </a:endParaRPr>
          </a:p>
          <a:p>
            <a:pPr marL="626110" indent="-182245" algn="just">
              <a:lnSpc>
                <a:spcPct val="100000"/>
              </a:lnSpc>
              <a:spcBef>
                <a:spcPts val="560"/>
              </a:spcBef>
              <a:buChar char="-"/>
              <a:tabLst>
                <a:tab pos="626745" algn="l"/>
              </a:tabLst>
            </a:pPr>
            <a:r>
              <a:rPr lang="fr-FR" sz="1800" spc="-5" dirty="0">
                <a:solidFill>
                  <a:srgbClr val="231F20"/>
                </a:solidFill>
                <a:latin typeface="Bahnschrift"/>
                <a:cs typeface="Bahnschrift"/>
              </a:rPr>
              <a:t>Harmoniser les protections</a:t>
            </a:r>
            <a:r>
              <a:rPr lang="fr-FR" sz="1800" spc="5" dirty="0">
                <a:solidFill>
                  <a:srgbClr val="231F20"/>
                </a:solidFill>
                <a:latin typeface="Bahnschrift"/>
                <a:cs typeface="Bahnschrift"/>
              </a:rPr>
              <a:t> </a:t>
            </a:r>
            <a:r>
              <a:rPr lang="fr-FR" sz="1800" dirty="0">
                <a:solidFill>
                  <a:srgbClr val="231F20"/>
                </a:solidFill>
                <a:latin typeface="Bahnschrift"/>
                <a:cs typeface="Bahnschrift"/>
              </a:rPr>
              <a:t>patrimoniales sur</a:t>
            </a:r>
            <a:r>
              <a:rPr lang="fr-FR" sz="1800" spc="5" dirty="0">
                <a:solidFill>
                  <a:srgbClr val="231F20"/>
                </a:solidFill>
                <a:latin typeface="Bahnschrift"/>
                <a:cs typeface="Bahnschrift"/>
              </a:rPr>
              <a:t> </a:t>
            </a:r>
            <a:r>
              <a:rPr lang="fr-FR" sz="1800" spc="-25" dirty="0">
                <a:solidFill>
                  <a:srgbClr val="231F20"/>
                </a:solidFill>
                <a:latin typeface="Bahnschrift"/>
                <a:cs typeface="Bahnschrift"/>
              </a:rPr>
              <a:t>l’ensemble</a:t>
            </a:r>
            <a:r>
              <a:rPr lang="fr-FR" sz="1800" spc="-5" dirty="0">
                <a:solidFill>
                  <a:srgbClr val="231F20"/>
                </a:solidFill>
                <a:latin typeface="Bahnschrift"/>
                <a:cs typeface="Bahnschrift"/>
              </a:rPr>
              <a:t> des</a:t>
            </a:r>
            <a:r>
              <a:rPr lang="fr-FR" sz="1800" dirty="0">
                <a:solidFill>
                  <a:srgbClr val="231F20"/>
                </a:solidFill>
                <a:latin typeface="Bahnschrift"/>
                <a:cs typeface="Bahnschrift"/>
              </a:rPr>
              <a:t> 9</a:t>
            </a:r>
            <a:r>
              <a:rPr lang="fr-FR" sz="1800" spc="-5" dirty="0">
                <a:solidFill>
                  <a:srgbClr val="231F20"/>
                </a:solidFill>
                <a:latin typeface="Bahnschrift"/>
                <a:cs typeface="Bahnschrift"/>
              </a:rPr>
              <a:t> communes,</a:t>
            </a:r>
            <a:endParaRPr lang="fr-FR" sz="1800" dirty="0">
              <a:latin typeface="Bahnschrift"/>
              <a:cs typeface="Bahnschrift"/>
            </a:endParaRPr>
          </a:p>
          <a:p>
            <a:pPr marL="444500" marR="5080" algn="just">
              <a:lnSpc>
                <a:spcPct val="121200"/>
              </a:lnSpc>
              <a:buChar char="-"/>
              <a:tabLst>
                <a:tab pos="629285" algn="l"/>
              </a:tabLst>
            </a:pPr>
            <a:r>
              <a:rPr lang="fr-FR" sz="1800" spc="-5" dirty="0">
                <a:solidFill>
                  <a:srgbClr val="231F20"/>
                </a:solidFill>
                <a:latin typeface="Bahnschrift"/>
                <a:cs typeface="Bahnschrift"/>
              </a:rPr>
              <a:t> Construire un </a:t>
            </a:r>
            <a:r>
              <a:rPr lang="fr-FR" sz="1800" spc="-10" dirty="0">
                <a:solidFill>
                  <a:srgbClr val="231F20"/>
                </a:solidFill>
                <a:latin typeface="Bahnschrift"/>
                <a:cs typeface="Bahnschrift"/>
              </a:rPr>
              <a:t>système </a:t>
            </a:r>
            <a:r>
              <a:rPr lang="fr-FR" sz="1800" spc="-5" dirty="0">
                <a:solidFill>
                  <a:srgbClr val="231F20"/>
                </a:solidFill>
                <a:latin typeface="Bahnschrift"/>
                <a:cs typeface="Bahnschrift"/>
              </a:rPr>
              <a:t>de protection </a:t>
            </a:r>
            <a:r>
              <a:rPr lang="fr-FR" sz="1800" spc="-10" dirty="0">
                <a:solidFill>
                  <a:srgbClr val="231F20"/>
                </a:solidFill>
                <a:latin typeface="Bahnschrift"/>
                <a:cs typeface="Bahnschrift"/>
              </a:rPr>
              <a:t>clair pour </a:t>
            </a:r>
            <a:r>
              <a:rPr lang="fr-FR" sz="1800" spc="-5" dirty="0">
                <a:solidFill>
                  <a:srgbClr val="231F20"/>
                </a:solidFill>
                <a:latin typeface="Bahnschrift"/>
                <a:cs typeface="Bahnschrift"/>
              </a:rPr>
              <a:t>les </a:t>
            </a:r>
            <a:r>
              <a:rPr lang="fr-FR" sz="1800" dirty="0">
                <a:solidFill>
                  <a:srgbClr val="231F20"/>
                </a:solidFill>
                <a:latin typeface="Bahnschrift"/>
                <a:cs typeface="Bahnschrift"/>
              </a:rPr>
              <a:t>habitants </a:t>
            </a:r>
            <a:r>
              <a:rPr lang="fr-FR" sz="1800" spc="-5" dirty="0">
                <a:solidFill>
                  <a:srgbClr val="231F20"/>
                </a:solidFill>
                <a:latin typeface="Bahnschrift"/>
                <a:cs typeface="Bahnschrift"/>
              </a:rPr>
              <a:t>et les </a:t>
            </a:r>
            <a:r>
              <a:rPr lang="fr-FR" sz="1800" dirty="0">
                <a:solidFill>
                  <a:srgbClr val="231F20"/>
                </a:solidFill>
                <a:latin typeface="Bahnschrift"/>
                <a:cs typeface="Bahnschrift"/>
              </a:rPr>
              <a:t>services </a:t>
            </a:r>
            <a:r>
              <a:rPr lang="fr-FR" sz="1800" spc="5" dirty="0">
                <a:solidFill>
                  <a:srgbClr val="231F20"/>
                </a:solidFill>
                <a:latin typeface="Bahnschrift"/>
                <a:cs typeface="Bahnschrift"/>
              </a:rPr>
              <a:t> </a:t>
            </a:r>
            <a:r>
              <a:rPr lang="fr-FR" sz="1800" spc="-10" dirty="0">
                <a:solidFill>
                  <a:srgbClr val="231F20"/>
                </a:solidFill>
                <a:latin typeface="Bahnschrift"/>
                <a:cs typeface="Bahnschrift"/>
              </a:rPr>
              <a:t>instructeurs, </a:t>
            </a:r>
            <a:r>
              <a:rPr lang="fr-FR" sz="1800" spc="-5" dirty="0">
                <a:solidFill>
                  <a:srgbClr val="231F20"/>
                </a:solidFill>
                <a:latin typeface="Bahnschrift"/>
                <a:cs typeface="Bahnschrift"/>
              </a:rPr>
              <a:t>mais aussi </a:t>
            </a:r>
            <a:r>
              <a:rPr lang="fr-FR" sz="1800" dirty="0">
                <a:solidFill>
                  <a:srgbClr val="231F20"/>
                </a:solidFill>
                <a:latin typeface="Bahnschrift"/>
                <a:cs typeface="Bahnschrift"/>
              </a:rPr>
              <a:t>efficient </a:t>
            </a:r>
            <a:r>
              <a:rPr lang="fr-FR" sz="1800" spc="-5" dirty="0">
                <a:solidFill>
                  <a:srgbClr val="231F20"/>
                </a:solidFill>
                <a:latin typeface="Bahnschrift"/>
                <a:cs typeface="Bahnschrift"/>
              </a:rPr>
              <a:t>dans </a:t>
            </a:r>
            <a:r>
              <a:rPr lang="fr-FR" sz="1800" spc="-10" dirty="0">
                <a:solidFill>
                  <a:srgbClr val="231F20"/>
                </a:solidFill>
                <a:latin typeface="Bahnschrift"/>
                <a:cs typeface="Bahnschrift"/>
              </a:rPr>
              <a:t>la </a:t>
            </a:r>
            <a:r>
              <a:rPr lang="fr-FR" sz="1800" spc="-5" dirty="0">
                <a:solidFill>
                  <a:srgbClr val="231F20"/>
                </a:solidFill>
                <a:latin typeface="Bahnschrift"/>
                <a:cs typeface="Bahnschrift"/>
              </a:rPr>
              <a:t>gestion, </a:t>
            </a:r>
            <a:r>
              <a:rPr lang="fr-FR" sz="1800" spc="-10" dirty="0">
                <a:solidFill>
                  <a:srgbClr val="231F20"/>
                </a:solidFill>
                <a:latin typeface="Bahnschrift"/>
                <a:cs typeface="Bahnschrift"/>
              </a:rPr>
              <a:t>la </a:t>
            </a:r>
            <a:r>
              <a:rPr lang="fr-FR" sz="1800" spc="-5" dirty="0">
                <a:solidFill>
                  <a:srgbClr val="231F20"/>
                </a:solidFill>
                <a:latin typeface="Bahnschrift"/>
                <a:cs typeface="Bahnschrift"/>
              </a:rPr>
              <a:t>protection et </a:t>
            </a:r>
            <a:r>
              <a:rPr lang="fr-FR" sz="1800" spc="-10" dirty="0">
                <a:solidFill>
                  <a:srgbClr val="231F20"/>
                </a:solidFill>
                <a:latin typeface="Bahnschrift"/>
                <a:cs typeface="Bahnschrift"/>
              </a:rPr>
              <a:t>la </a:t>
            </a:r>
            <a:r>
              <a:rPr lang="fr-FR" sz="1800" spc="-5" dirty="0">
                <a:solidFill>
                  <a:srgbClr val="231F20"/>
                </a:solidFill>
                <a:latin typeface="Bahnschrift"/>
                <a:cs typeface="Bahnschrift"/>
              </a:rPr>
              <a:t>mutation </a:t>
            </a:r>
            <a:r>
              <a:rPr lang="fr-FR" sz="1800" dirty="0">
                <a:solidFill>
                  <a:srgbClr val="231F20"/>
                </a:solidFill>
                <a:latin typeface="Bahnschrift"/>
                <a:cs typeface="Bahnschrift"/>
              </a:rPr>
              <a:t> </a:t>
            </a:r>
            <a:r>
              <a:rPr lang="fr-FR" sz="1800" spc="-5" dirty="0">
                <a:solidFill>
                  <a:srgbClr val="231F20"/>
                </a:solidFill>
                <a:latin typeface="Bahnschrift"/>
                <a:cs typeface="Bahnschrift"/>
              </a:rPr>
              <a:t>des</a:t>
            </a:r>
            <a:r>
              <a:rPr lang="fr-FR" sz="1800" spc="210" dirty="0">
                <a:solidFill>
                  <a:srgbClr val="231F20"/>
                </a:solidFill>
                <a:latin typeface="Bahnschrift"/>
                <a:cs typeface="Bahnschrift"/>
              </a:rPr>
              <a:t> </a:t>
            </a:r>
            <a:r>
              <a:rPr lang="fr-FR" sz="1800" dirty="0">
                <a:solidFill>
                  <a:srgbClr val="231F20"/>
                </a:solidFill>
                <a:latin typeface="Bahnschrift"/>
                <a:cs typeface="Bahnschrift"/>
              </a:rPr>
              <a:t>patrimoines</a:t>
            </a:r>
          </a:p>
          <a:p>
            <a:pPr marL="444500" marR="5080" algn="just">
              <a:lnSpc>
                <a:spcPct val="121200"/>
              </a:lnSpc>
              <a:buChar char="-"/>
              <a:tabLst>
                <a:tab pos="629285" algn="l"/>
              </a:tabLst>
            </a:pPr>
            <a:r>
              <a:rPr lang="fr-FR" dirty="0">
                <a:latin typeface="Bahnschrift"/>
                <a:cs typeface="Bahnschrift"/>
              </a:rPr>
              <a:t> </a:t>
            </a:r>
            <a:r>
              <a:rPr lang="fr-FR" sz="1800" dirty="0">
                <a:latin typeface="Bahnschrift"/>
                <a:cs typeface="Bahnschrift"/>
              </a:rPr>
              <a:t>Trouver le juste équilibre entre préservation du patrimoine et rénovation énergétique des logements </a:t>
            </a:r>
            <a:endParaRPr lang="fr-FR" dirty="0">
              <a:latin typeface="Bahnschrift"/>
              <a:cs typeface="Bahnschrift"/>
            </a:endParaRPr>
          </a:p>
          <a:p>
            <a:pPr marL="444500" marR="5080" algn="just">
              <a:lnSpc>
                <a:spcPct val="121200"/>
              </a:lnSpc>
              <a:tabLst>
                <a:tab pos="629285" algn="l"/>
              </a:tabLst>
            </a:pPr>
            <a:endParaRPr lang="fr-FR" dirty="0">
              <a:latin typeface="Bahnschrift"/>
              <a:cs typeface="Bahnschrift"/>
            </a:endParaRPr>
          </a:p>
          <a:p>
            <a:pPr marL="444500" marR="5080" algn="just">
              <a:lnSpc>
                <a:spcPct val="121200"/>
              </a:lnSpc>
              <a:tabLst>
                <a:tab pos="629285" algn="l"/>
              </a:tabLst>
            </a:pPr>
            <a:r>
              <a:rPr lang="fr-FR" sz="1800" i="1" dirty="0">
                <a:solidFill>
                  <a:srgbClr val="231F20"/>
                </a:solidFill>
                <a:latin typeface="Bahnschrift"/>
                <a:cs typeface="Bahnschrift"/>
                <a:sym typeface="Wingdings" panose="05000000000000000000" pitchFamily="2" charset="2"/>
              </a:rPr>
              <a:t> </a:t>
            </a:r>
            <a:r>
              <a:rPr lang="fr-FR" sz="1800" i="1" dirty="0">
                <a:solidFill>
                  <a:srgbClr val="231F20"/>
                </a:solidFill>
                <a:latin typeface="Bahnschrift"/>
                <a:cs typeface="Bahnschrift"/>
              </a:rPr>
              <a:t>Des protections locales du patrimoine inscrites au PLUi (L151-19 du Code de l’Urbanisme), pour compléter le niveau national (monuments historiques).</a:t>
            </a:r>
          </a:p>
          <a:p>
            <a:pPr marL="444500" marR="5080" algn="just">
              <a:lnSpc>
                <a:spcPct val="121200"/>
              </a:lnSpc>
              <a:tabLst>
                <a:tab pos="629285" algn="l"/>
              </a:tabLst>
            </a:pPr>
            <a:endParaRPr lang="fr-FR" sz="1800" dirty="0">
              <a:latin typeface="Bahnschrift"/>
              <a:cs typeface="Bahnschrift"/>
            </a:endParaRPr>
          </a:p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19CA5BF-69F9-E620-0510-ED9E7D098BF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fr-FR" smtClean="0"/>
              <a:t>3</a:t>
            </a:fld>
            <a:endParaRPr lang="fr-FR"/>
          </a:p>
        </p:txBody>
      </p:sp>
      <p:pic>
        <p:nvPicPr>
          <p:cNvPr id="7" name="Image 6" descr="Une image contenant texte, Police, vert, Graphique&#10;&#10;Description générée automatiquement">
            <a:extLst>
              <a:ext uri="{FF2B5EF4-FFF2-40B4-BE49-F238E27FC236}">
                <a16:creationId xmlns:a16="http://schemas.microsoft.com/office/drawing/2014/main" id="{D2F22477-E931-803E-9B5E-85CB52C2CD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2619" y="210806"/>
            <a:ext cx="1829793" cy="345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2715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F613656-56CE-67EA-58E8-847E76DA29AE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fr-FR" smtClean="0"/>
              <a:t>4</a:t>
            </a:fld>
            <a:endParaRPr lang="fr-FR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E2B3FE17-90E0-BD20-CC41-2314C3E61F53}"/>
              </a:ext>
            </a:extLst>
          </p:cNvPr>
          <p:cNvSpPr/>
          <p:nvPr/>
        </p:nvSpPr>
        <p:spPr>
          <a:xfrm>
            <a:off x="10055960" y="4785047"/>
            <a:ext cx="313161" cy="313161"/>
          </a:xfrm>
          <a:prstGeom prst="ellipse">
            <a:avLst/>
          </a:prstGeom>
          <a:solidFill>
            <a:srgbClr val="C00000"/>
          </a:solidFill>
          <a:ln>
            <a:solidFill>
              <a:srgbClr val="C832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579"/>
          </a:p>
        </p:txBody>
      </p:sp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FAAC3F61-577E-FBAF-9E90-E0A360B6B150}"/>
              </a:ext>
            </a:extLst>
          </p:cNvPr>
          <p:cNvCxnSpPr>
            <a:cxnSpLocks/>
          </p:cNvCxnSpPr>
          <p:nvPr/>
        </p:nvCxnSpPr>
        <p:spPr>
          <a:xfrm>
            <a:off x="381043" y="4672055"/>
            <a:ext cx="10146791" cy="18470"/>
          </a:xfrm>
          <a:prstGeom prst="straightConnector1">
            <a:avLst/>
          </a:prstGeom>
          <a:ln>
            <a:solidFill>
              <a:srgbClr val="C8324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llipse 6">
            <a:extLst>
              <a:ext uri="{FF2B5EF4-FFF2-40B4-BE49-F238E27FC236}">
                <a16:creationId xmlns:a16="http://schemas.microsoft.com/office/drawing/2014/main" id="{BB746EFB-D90C-3176-F0C6-B082903C8EDB}"/>
              </a:ext>
            </a:extLst>
          </p:cNvPr>
          <p:cNvSpPr/>
          <p:nvPr/>
        </p:nvSpPr>
        <p:spPr>
          <a:xfrm>
            <a:off x="356768" y="4830812"/>
            <a:ext cx="313161" cy="313161"/>
          </a:xfrm>
          <a:prstGeom prst="ellipse">
            <a:avLst/>
          </a:prstGeom>
          <a:solidFill>
            <a:srgbClr val="C00000"/>
          </a:solidFill>
          <a:ln>
            <a:solidFill>
              <a:srgbClr val="C832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579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E20FCC2-9F16-9EC3-430E-EE6A72EBCBFE}"/>
              </a:ext>
            </a:extLst>
          </p:cNvPr>
          <p:cNvSpPr txBox="1"/>
          <p:nvPr/>
        </p:nvSpPr>
        <p:spPr>
          <a:xfrm>
            <a:off x="230111" y="4261189"/>
            <a:ext cx="1321772" cy="3353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579" b="1">
                <a:solidFill>
                  <a:srgbClr val="C83243"/>
                </a:solidFill>
              </a:rPr>
              <a:t>Octobre 2023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B1FB4644-E837-DDB6-123B-1A1422BC3718}"/>
              </a:ext>
            </a:extLst>
          </p:cNvPr>
          <p:cNvSpPr txBox="1"/>
          <p:nvPr/>
        </p:nvSpPr>
        <p:spPr>
          <a:xfrm>
            <a:off x="894496" y="4820389"/>
            <a:ext cx="1782731" cy="2543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53"/>
              <a:t>Recensement patrimonial 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C0705BBB-5330-6B34-D123-37964C75B7C6}"/>
              </a:ext>
            </a:extLst>
          </p:cNvPr>
          <p:cNvSpPr txBox="1"/>
          <p:nvPr/>
        </p:nvSpPr>
        <p:spPr>
          <a:xfrm>
            <a:off x="2416483" y="4256796"/>
            <a:ext cx="1113510" cy="3353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579" b="1">
                <a:solidFill>
                  <a:srgbClr val="C83243"/>
                </a:solidFill>
              </a:rPr>
              <a:t>Mars 2024 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11AB166F-474D-B898-171E-9F18C4408601}"/>
              </a:ext>
            </a:extLst>
          </p:cNvPr>
          <p:cNvSpPr txBox="1"/>
          <p:nvPr/>
        </p:nvSpPr>
        <p:spPr>
          <a:xfrm>
            <a:off x="6542893" y="4268260"/>
            <a:ext cx="1073564" cy="3353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579" b="1">
                <a:solidFill>
                  <a:srgbClr val="C83243"/>
                </a:solidFill>
              </a:rPr>
              <a:t>Sept. 2024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E95D0A72-5DD2-7396-C3F0-4D2888A2195B}"/>
              </a:ext>
            </a:extLst>
          </p:cNvPr>
          <p:cNvSpPr txBox="1"/>
          <p:nvPr/>
        </p:nvSpPr>
        <p:spPr>
          <a:xfrm>
            <a:off x="5957256" y="5788626"/>
            <a:ext cx="1571715" cy="98626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fr-FR" sz="1400" b="1"/>
              <a:t>Conseil du territoire 24.09 : arrêt du PLUi</a:t>
            </a:r>
          </a:p>
          <a:p>
            <a:pPr algn="ctr"/>
            <a:r>
              <a:rPr lang="fr-FR" sz="1400" b="1"/>
              <a:t>révisé</a:t>
            </a: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4B31C8EE-CF2A-AC0B-C8A5-2F6A9D5F9391}"/>
              </a:ext>
            </a:extLst>
          </p:cNvPr>
          <p:cNvSpPr/>
          <p:nvPr/>
        </p:nvSpPr>
        <p:spPr>
          <a:xfrm>
            <a:off x="8186675" y="4829491"/>
            <a:ext cx="313161" cy="313161"/>
          </a:xfrm>
          <a:prstGeom prst="ellipse">
            <a:avLst/>
          </a:prstGeom>
          <a:solidFill>
            <a:srgbClr val="C00000"/>
          </a:solidFill>
          <a:ln>
            <a:solidFill>
              <a:srgbClr val="C832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579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CB4C68D-FFC8-B6EB-7F55-5AA4EA7686C6}"/>
              </a:ext>
            </a:extLst>
          </p:cNvPr>
          <p:cNvSpPr/>
          <p:nvPr/>
        </p:nvSpPr>
        <p:spPr>
          <a:xfrm>
            <a:off x="8499504" y="4829411"/>
            <a:ext cx="1551210" cy="301516"/>
          </a:xfrm>
          <a:prstGeom prst="rect">
            <a:avLst/>
          </a:prstGeom>
          <a:pattFill prst="wdUpDiag">
            <a:fgClr>
              <a:srgbClr val="C0000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579"/>
          </a:p>
        </p:txBody>
      </p: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8A20B942-374D-52AC-CDA9-7714A9EC7A60}"/>
              </a:ext>
            </a:extLst>
          </p:cNvPr>
          <p:cNvCxnSpPr/>
          <p:nvPr/>
        </p:nvCxnSpPr>
        <p:spPr>
          <a:xfrm flipH="1">
            <a:off x="8483637" y="4549791"/>
            <a:ext cx="1" cy="695841"/>
          </a:xfrm>
          <a:prstGeom prst="line">
            <a:avLst/>
          </a:prstGeom>
          <a:ln>
            <a:solidFill>
              <a:srgbClr val="C832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962D6A40-0DAB-22CB-6AE5-B15BC0F70B2D}"/>
              </a:ext>
            </a:extLst>
          </p:cNvPr>
          <p:cNvCxnSpPr/>
          <p:nvPr/>
        </p:nvCxnSpPr>
        <p:spPr>
          <a:xfrm>
            <a:off x="10066579" y="4545146"/>
            <a:ext cx="0" cy="711696"/>
          </a:xfrm>
          <a:prstGeom prst="line">
            <a:avLst/>
          </a:prstGeom>
          <a:ln>
            <a:solidFill>
              <a:srgbClr val="C832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ZoneTexte 17">
            <a:extLst>
              <a:ext uri="{FF2B5EF4-FFF2-40B4-BE49-F238E27FC236}">
                <a16:creationId xmlns:a16="http://schemas.microsoft.com/office/drawing/2014/main" id="{009C44A2-C6ED-0FEA-9C6C-EDEDDF8C5D91}"/>
              </a:ext>
            </a:extLst>
          </p:cNvPr>
          <p:cNvSpPr txBox="1"/>
          <p:nvPr/>
        </p:nvSpPr>
        <p:spPr>
          <a:xfrm>
            <a:off x="8217298" y="4257115"/>
            <a:ext cx="1757469" cy="3353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579" b="1">
                <a:solidFill>
                  <a:srgbClr val="C83243"/>
                </a:solidFill>
              </a:rPr>
              <a:t>Février-avril 2025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28106C67-BFAB-DDBD-6A71-847A6896DC15}"/>
              </a:ext>
            </a:extLst>
          </p:cNvPr>
          <p:cNvSpPr txBox="1"/>
          <p:nvPr/>
        </p:nvSpPr>
        <p:spPr>
          <a:xfrm>
            <a:off x="8342484" y="4768972"/>
            <a:ext cx="1757857" cy="41549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fr-FR" sz="1050" b="1" i="1">
                <a:highlight>
                  <a:srgbClr val="FFFF00"/>
                </a:highlight>
              </a:rPr>
              <a:t>Enquête publique </a:t>
            </a:r>
            <a:endParaRPr lang="fr-FR">
              <a:highlight>
                <a:srgbClr val="FFFF00"/>
              </a:highlight>
            </a:endParaRPr>
          </a:p>
          <a:p>
            <a:pPr algn="ctr"/>
            <a:r>
              <a:rPr lang="fr-FR" sz="1050" b="1" i="1">
                <a:highlight>
                  <a:srgbClr val="FFFF00"/>
                </a:highlight>
              </a:rPr>
              <a:t>et ajustements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00DB07BA-9C41-C5E4-2B68-502071DCA968}"/>
              </a:ext>
            </a:extLst>
          </p:cNvPr>
          <p:cNvSpPr txBox="1"/>
          <p:nvPr/>
        </p:nvSpPr>
        <p:spPr>
          <a:xfrm>
            <a:off x="8932412" y="5603411"/>
            <a:ext cx="1903777" cy="73866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fr-FR" sz="1400" b="1">
                <a:solidFill>
                  <a:srgbClr val="C00000"/>
                </a:solidFill>
              </a:rPr>
              <a:t>Juin 25</a:t>
            </a:r>
            <a:r>
              <a:rPr lang="fr-FR" sz="1400" b="1"/>
              <a:t> :  approbation du PLUi révisé en Conseil du Territoire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6F3DBBF-9E98-1835-C343-4027D25FD5F7}"/>
              </a:ext>
            </a:extLst>
          </p:cNvPr>
          <p:cNvSpPr/>
          <p:nvPr/>
        </p:nvSpPr>
        <p:spPr>
          <a:xfrm>
            <a:off x="5349191" y="4820643"/>
            <a:ext cx="1272412" cy="297303"/>
          </a:xfrm>
          <a:prstGeom prst="rect">
            <a:avLst/>
          </a:prstGeom>
          <a:solidFill>
            <a:schemeClr val="bg2">
              <a:lumMod val="7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579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767B68E-02F2-2AD5-BF17-B07579DEB329}"/>
              </a:ext>
            </a:extLst>
          </p:cNvPr>
          <p:cNvSpPr/>
          <p:nvPr/>
        </p:nvSpPr>
        <p:spPr>
          <a:xfrm>
            <a:off x="2892364" y="4818522"/>
            <a:ext cx="1272416" cy="297303"/>
          </a:xfrm>
          <a:prstGeom prst="rect">
            <a:avLst/>
          </a:prstGeom>
          <a:solidFill>
            <a:schemeClr val="accent5"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579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CC27EF0-8103-0738-2D01-53076BA42972}"/>
              </a:ext>
            </a:extLst>
          </p:cNvPr>
          <p:cNvSpPr/>
          <p:nvPr/>
        </p:nvSpPr>
        <p:spPr>
          <a:xfrm>
            <a:off x="676613" y="4818409"/>
            <a:ext cx="2233269" cy="296608"/>
          </a:xfrm>
          <a:prstGeom prst="rect">
            <a:avLst/>
          </a:prstGeom>
          <a:solidFill>
            <a:schemeClr val="accent2"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579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8E81045-AFF9-05A6-C5DD-05461CF966C8}"/>
              </a:ext>
            </a:extLst>
          </p:cNvPr>
          <p:cNvSpPr/>
          <p:nvPr/>
        </p:nvSpPr>
        <p:spPr>
          <a:xfrm>
            <a:off x="4072896" y="4820185"/>
            <a:ext cx="1288282" cy="29730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579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00F0473-71E5-902E-BF66-7CE174FD4B9F}"/>
              </a:ext>
            </a:extLst>
          </p:cNvPr>
          <p:cNvSpPr/>
          <p:nvPr/>
        </p:nvSpPr>
        <p:spPr>
          <a:xfrm>
            <a:off x="6616886" y="4822650"/>
            <a:ext cx="1623895" cy="291413"/>
          </a:xfrm>
          <a:prstGeom prst="rect">
            <a:avLst/>
          </a:prstGeom>
          <a:solidFill>
            <a:srgbClr val="C0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579"/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9761D442-E615-A14F-39BE-61B00BD1399E}"/>
              </a:ext>
            </a:extLst>
          </p:cNvPr>
          <p:cNvSpPr txBox="1"/>
          <p:nvPr/>
        </p:nvSpPr>
        <p:spPr>
          <a:xfrm>
            <a:off x="3798311" y="5488928"/>
            <a:ext cx="2734131" cy="3353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579" b="1">
                <a:solidFill>
                  <a:srgbClr val="C83243"/>
                </a:solidFill>
              </a:rPr>
              <a:t>Concertation</a:t>
            </a:r>
          </a:p>
        </p:txBody>
      </p:sp>
      <p:cxnSp>
        <p:nvCxnSpPr>
          <p:cNvPr id="31" name="Connecteur droit 30">
            <a:extLst>
              <a:ext uri="{FF2B5EF4-FFF2-40B4-BE49-F238E27FC236}">
                <a16:creationId xmlns:a16="http://schemas.microsoft.com/office/drawing/2014/main" id="{4B1CDA47-BFF6-C344-205C-4EAF9ACE4C50}"/>
              </a:ext>
            </a:extLst>
          </p:cNvPr>
          <p:cNvCxnSpPr>
            <a:cxnSpLocks/>
          </p:cNvCxnSpPr>
          <p:nvPr/>
        </p:nvCxnSpPr>
        <p:spPr>
          <a:xfrm>
            <a:off x="4676381" y="5268054"/>
            <a:ext cx="1039044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31">
            <a:extLst>
              <a:ext uri="{FF2B5EF4-FFF2-40B4-BE49-F238E27FC236}">
                <a16:creationId xmlns:a16="http://schemas.microsoft.com/office/drawing/2014/main" id="{4000AD1B-1364-C6B8-6234-EA41F11C45EF}"/>
              </a:ext>
            </a:extLst>
          </p:cNvPr>
          <p:cNvCxnSpPr>
            <a:cxnSpLocks/>
          </p:cNvCxnSpPr>
          <p:nvPr/>
        </p:nvCxnSpPr>
        <p:spPr>
          <a:xfrm flipV="1">
            <a:off x="5195903" y="5267713"/>
            <a:ext cx="0" cy="216706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ZoneTexte 32">
            <a:extLst>
              <a:ext uri="{FF2B5EF4-FFF2-40B4-BE49-F238E27FC236}">
                <a16:creationId xmlns:a16="http://schemas.microsoft.com/office/drawing/2014/main" id="{F2B3D96B-B3F2-32E5-63B6-B11AD1D06202}"/>
              </a:ext>
            </a:extLst>
          </p:cNvPr>
          <p:cNvSpPr txBox="1"/>
          <p:nvPr/>
        </p:nvSpPr>
        <p:spPr>
          <a:xfrm>
            <a:off x="2748888" y="4770426"/>
            <a:ext cx="1511276" cy="2543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53" i="1"/>
              <a:t>Actualisation des règles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B70E6CDE-DA6E-9855-0D9F-9C36B5B23F32}"/>
              </a:ext>
            </a:extLst>
          </p:cNvPr>
          <p:cNvSpPr txBox="1"/>
          <p:nvPr/>
        </p:nvSpPr>
        <p:spPr>
          <a:xfrm>
            <a:off x="4024861" y="4770426"/>
            <a:ext cx="1397194" cy="4163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53" i="1" dirty="0"/>
              <a:t>Rédaction des fiches</a:t>
            </a:r>
          </a:p>
          <a:p>
            <a:pPr algn="ctr"/>
            <a:r>
              <a:rPr lang="fr-FR" sz="1053" i="1" dirty="0"/>
              <a:t>et classement </a:t>
            </a: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2C67AE21-16C5-825C-FB87-FED367E08DD7}"/>
              </a:ext>
            </a:extLst>
          </p:cNvPr>
          <p:cNvSpPr txBox="1"/>
          <p:nvPr/>
        </p:nvSpPr>
        <p:spPr>
          <a:xfrm>
            <a:off x="5393180" y="4849701"/>
            <a:ext cx="1117900" cy="2543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53" i="1"/>
              <a:t>Finalisation 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F2AE5228-A0B8-ADF8-185A-2D5CB9EA5906}"/>
              </a:ext>
            </a:extLst>
          </p:cNvPr>
          <p:cNvSpPr txBox="1"/>
          <p:nvPr/>
        </p:nvSpPr>
        <p:spPr>
          <a:xfrm>
            <a:off x="6499821" y="4785742"/>
            <a:ext cx="1793764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fr-FR" sz="1000"/>
              <a:t>Avis partenaires </a:t>
            </a:r>
          </a:p>
          <a:p>
            <a:pPr algn="ctr"/>
            <a:r>
              <a:rPr lang="fr-FR" sz="1000"/>
              <a:t>+ autorité environnementale</a:t>
            </a: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8EAF6639-F9ED-48B2-38DF-75E9ED174181}"/>
              </a:ext>
            </a:extLst>
          </p:cNvPr>
          <p:cNvSpPr txBox="1"/>
          <p:nvPr/>
        </p:nvSpPr>
        <p:spPr>
          <a:xfrm>
            <a:off x="5409961" y="4255870"/>
            <a:ext cx="1114944" cy="3353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579" b="1">
                <a:solidFill>
                  <a:srgbClr val="C83243"/>
                </a:solidFill>
              </a:rPr>
              <a:t>Juin 2024</a:t>
            </a:r>
          </a:p>
        </p:txBody>
      </p:sp>
      <p:cxnSp>
        <p:nvCxnSpPr>
          <p:cNvPr id="39" name="Connecteur droit 38">
            <a:extLst>
              <a:ext uri="{FF2B5EF4-FFF2-40B4-BE49-F238E27FC236}">
                <a16:creationId xmlns:a16="http://schemas.microsoft.com/office/drawing/2014/main" id="{4561E378-B6B5-A532-13A0-AE5A6926417F}"/>
              </a:ext>
            </a:extLst>
          </p:cNvPr>
          <p:cNvCxnSpPr>
            <a:cxnSpLocks/>
          </p:cNvCxnSpPr>
          <p:nvPr/>
        </p:nvCxnSpPr>
        <p:spPr>
          <a:xfrm>
            <a:off x="6602969" y="4533936"/>
            <a:ext cx="0" cy="718263"/>
          </a:xfrm>
          <a:prstGeom prst="line">
            <a:avLst/>
          </a:prstGeom>
          <a:ln>
            <a:solidFill>
              <a:srgbClr val="C832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ZoneTexte 41">
            <a:extLst>
              <a:ext uri="{FF2B5EF4-FFF2-40B4-BE49-F238E27FC236}">
                <a16:creationId xmlns:a16="http://schemas.microsoft.com/office/drawing/2014/main" id="{B3220D1A-3B38-73F1-C96C-422FAF5EB388}"/>
              </a:ext>
            </a:extLst>
          </p:cNvPr>
          <p:cNvSpPr txBox="1"/>
          <p:nvPr/>
        </p:nvSpPr>
        <p:spPr>
          <a:xfrm>
            <a:off x="681783" y="1752203"/>
            <a:ext cx="3214007" cy="172354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r-FR" sz="1200">
                <a:latin typeface="Aptos"/>
              </a:rPr>
              <a:t>17/10/23 : Copil phase 1 </a:t>
            </a:r>
          </a:p>
          <a:p>
            <a:r>
              <a:rPr lang="fr-FR" sz="1200">
                <a:latin typeface="Aptos"/>
              </a:rPr>
              <a:t>09/11/23 : Atelier élus phase 2</a:t>
            </a:r>
          </a:p>
          <a:p>
            <a:r>
              <a:rPr lang="fr-FR" sz="1200">
                <a:latin typeface="Aptos"/>
              </a:rPr>
              <a:t>Janvier-mars 24 : Rencontres Maires/</a:t>
            </a:r>
            <a:r>
              <a:rPr lang="fr-FR" sz="1200" err="1">
                <a:latin typeface="Aptos"/>
              </a:rPr>
              <a:t>élu.e.s</a:t>
            </a:r>
            <a:endParaRPr lang="fr-FR" sz="1200">
              <a:latin typeface="Aptos"/>
            </a:endParaRPr>
          </a:p>
          <a:p>
            <a:r>
              <a:rPr lang="fr-FR" sz="1200">
                <a:latin typeface="Aptos"/>
              </a:rPr>
              <a:t>21/03/24 : Copil phase 2 </a:t>
            </a:r>
          </a:p>
          <a:p>
            <a:r>
              <a:rPr lang="fr-FR" sz="1200">
                <a:latin typeface="Aptos"/>
              </a:rPr>
              <a:t>03/07/24 : Copil phase 3 </a:t>
            </a:r>
          </a:p>
          <a:p>
            <a:r>
              <a:rPr lang="fr-FR" sz="1200">
                <a:latin typeface="Aptos"/>
              </a:rPr>
              <a:t>24/09/24 : Conseil de territoire</a:t>
            </a:r>
          </a:p>
          <a:p>
            <a:r>
              <a:rPr lang="fr-FR" sz="1200">
                <a:latin typeface="Aptos"/>
              </a:rPr>
              <a:t> </a:t>
            </a:r>
          </a:p>
          <a:p>
            <a:endParaRPr lang="fr-FR" sz="1100">
              <a:latin typeface="Aptos" panose="020B0004020202020204" pitchFamily="34" charset="0"/>
            </a:endParaRPr>
          </a:p>
          <a:p>
            <a:endParaRPr lang="fr-FR" sz="1100">
              <a:latin typeface="Aptos" panose="020B0004020202020204" pitchFamily="34" charset="0"/>
            </a:endParaRPr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CB7DFD8E-2CA8-8D0A-D05E-3CADBCEA8C1E}"/>
              </a:ext>
            </a:extLst>
          </p:cNvPr>
          <p:cNvSpPr txBox="1"/>
          <p:nvPr/>
        </p:nvSpPr>
        <p:spPr>
          <a:xfrm>
            <a:off x="680369" y="1469748"/>
            <a:ext cx="2664494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r-FR" sz="1200" b="1">
                <a:latin typeface="Aptos"/>
              </a:rPr>
              <a:t>Instances politiques Est Ensemble</a:t>
            </a:r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DA516016-FCD4-D393-2850-DBD6ECB4398A}"/>
              </a:ext>
            </a:extLst>
          </p:cNvPr>
          <p:cNvSpPr txBox="1"/>
          <p:nvPr/>
        </p:nvSpPr>
        <p:spPr>
          <a:xfrm>
            <a:off x="7114336" y="1459958"/>
            <a:ext cx="3139587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r-FR" sz="1200" b="1">
                <a:latin typeface="Aptos"/>
              </a:rPr>
              <a:t>Echange avec les partenaires et habitants</a:t>
            </a:r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CBA7975A-4D76-10CD-71E4-5BBF1DE9B47A}"/>
              </a:ext>
            </a:extLst>
          </p:cNvPr>
          <p:cNvSpPr txBox="1"/>
          <p:nvPr/>
        </p:nvSpPr>
        <p:spPr>
          <a:xfrm>
            <a:off x="7106542" y="1748418"/>
            <a:ext cx="3424585" cy="190821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r-FR" sz="1200">
                <a:latin typeface="Aptos"/>
              </a:rPr>
              <a:t>2022 : démarche de concertation initiée en phase 1 (visites, questionnaire, réunion publique)</a:t>
            </a:r>
          </a:p>
          <a:p>
            <a:r>
              <a:rPr lang="fr-FR" sz="1200">
                <a:latin typeface="Aptos"/>
              </a:rPr>
              <a:t>23/01/24 : Comité associatif patrimoine phase 2 </a:t>
            </a:r>
          </a:p>
          <a:p>
            <a:r>
              <a:rPr lang="fr-FR" sz="1200">
                <a:latin typeface="Aptos"/>
              </a:rPr>
              <a:t>24/04/24 : Comité des partenaires phase 3 </a:t>
            </a:r>
          </a:p>
          <a:p>
            <a:r>
              <a:rPr lang="fr-FR" sz="1200">
                <a:latin typeface="Aptos"/>
              </a:rPr>
              <a:t>22/05/24 : Jeu du patrimoine, Bondy </a:t>
            </a:r>
          </a:p>
          <a:p>
            <a:r>
              <a:rPr lang="fr-FR" sz="1200">
                <a:latin typeface="Aptos"/>
              </a:rPr>
              <a:t>25/05/24 : Jeu du patrimoine, Pantin </a:t>
            </a:r>
          </a:p>
          <a:p>
            <a:r>
              <a:rPr lang="fr-FR" sz="1200">
                <a:latin typeface="Aptos"/>
              </a:rPr>
              <a:t>27/05/24 : Réunion publique Bagnolet</a:t>
            </a:r>
          </a:p>
          <a:p>
            <a:r>
              <a:rPr lang="fr-FR" sz="1200">
                <a:latin typeface="Aptos"/>
              </a:rPr>
              <a:t>04/06/24 : Jeu du patrimoine, Montreuil </a:t>
            </a:r>
          </a:p>
          <a:p>
            <a:endParaRPr lang="fr-FR" sz="1100">
              <a:latin typeface="Aptos" panose="020B0004020202020204" pitchFamily="34" charset="0"/>
            </a:endParaRPr>
          </a:p>
          <a:p>
            <a:endParaRPr lang="fr-FR" sz="1100">
              <a:latin typeface="Aptos" panose="020B0004020202020204" pitchFamily="34" charset="0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F43231EE-8B4E-C6C9-CE5B-725026A906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5392" y="657225"/>
            <a:ext cx="7848599" cy="430887"/>
          </a:xfrm>
        </p:spPr>
        <p:txBody>
          <a:bodyPr wrap="square" lIns="0" tIns="0" rIns="0" bIns="0" anchor="t">
            <a:spAutoFit/>
          </a:bodyPr>
          <a:lstStyle/>
          <a:p>
            <a:pPr algn="ctr"/>
            <a:r>
              <a:rPr lang="fr-FR" sz="2800" b="1">
                <a:solidFill>
                  <a:srgbClr val="D6134A"/>
                </a:solidFill>
                <a:latin typeface="Aptos"/>
              </a:rPr>
              <a:t>1. La révision allégée du PLUi :  quand ?</a:t>
            </a:r>
          </a:p>
        </p:txBody>
      </p:sp>
      <p:sp>
        <p:nvSpPr>
          <p:cNvPr id="48" name="AutoShape 2">
            <a:extLst>
              <a:ext uri="{FF2B5EF4-FFF2-40B4-BE49-F238E27FC236}">
                <a16:creationId xmlns:a16="http://schemas.microsoft.com/office/drawing/2014/main" id="{CE853088-9033-1507-0097-E92E21D649F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194300" y="36290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" name="Image 9" descr="Une image contenant texte, Police, vert, Graphique&#10;&#10;Description générée automatiquement">
            <a:extLst>
              <a:ext uri="{FF2B5EF4-FFF2-40B4-BE49-F238E27FC236}">
                <a16:creationId xmlns:a16="http://schemas.microsoft.com/office/drawing/2014/main" id="{233774D5-B9E8-BB8C-FD6A-4997A28593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2619" y="210806"/>
            <a:ext cx="1829793" cy="345634"/>
          </a:xfrm>
          <a:prstGeom prst="rect">
            <a:avLst/>
          </a:prstGeom>
        </p:spPr>
      </p:pic>
      <p:cxnSp>
        <p:nvCxnSpPr>
          <p:cNvPr id="2" name="Connecteur droit 1">
            <a:extLst>
              <a:ext uri="{FF2B5EF4-FFF2-40B4-BE49-F238E27FC236}">
                <a16:creationId xmlns:a16="http://schemas.microsoft.com/office/drawing/2014/main" id="{F118FF4A-6098-DB73-F33D-DA4985D7222B}"/>
              </a:ext>
            </a:extLst>
          </p:cNvPr>
          <p:cNvCxnSpPr>
            <a:cxnSpLocks/>
          </p:cNvCxnSpPr>
          <p:nvPr/>
        </p:nvCxnSpPr>
        <p:spPr>
          <a:xfrm flipV="1">
            <a:off x="6604432" y="5251858"/>
            <a:ext cx="1" cy="565516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18728EF8-204C-230A-94E3-C8F98CBAAF98}"/>
              </a:ext>
            </a:extLst>
          </p:cNvPr>
          <p:cNvCxnSpPr>
            <a:cxnSpLocks/>
          </p:cNvCxnSpPr>
          <p:nvPr/>
        </p:nvCxnSpPr>
        <p:spPr>
          <a:xfrm flipV="1">
            <a:off x="10058641" y="5251857"/>
            <a:ext cx="1" cy="39111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C179DF9C-F748-B49A-BFF4-07BAA069260E}"/>
              </a:ext>
            </a:extLst>
          </p:cNvPr>
          <p:cNvCxnSpPr>
            <a:cxnSpLocks/>
          </p:cNvCxnSpPr>
          <p:nvPr/>
        </p:nvCxnSpPr>
        <p:spPr>
          <a:xfrm>
            <a:off x="5985397" y="3714536"/>
            <a:ext cx="4420672" cy="21561"/>
          </a:xfrm>
          <a:prstGeom prst="straightConnector1">
            <a:avLst/>
          </a:prstGeom>
          <a:ln>
            <a:solidFill>
              <a:srgbClr val="C8324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ZoneTexte 37">
            <a:extLst>
              <a:ext uri="{FF2B5EF4-FFF2-40B4-BE49-F238E27FC236}">
                <a16:creationId xmlns:a16="http://schemas.microsoft.com/office/drawing/2014/main" id="{6D8F8FE8-2F88-449C-B168-8AB207D39267}"/>
              </a:ext>
            </a:extLst>
          </p:cNvPr>
          <p:cNvSpPr txBox="1"/>
          <p:nvPr/>
        </p:nvSpPr>
        <p:spPr>
          <a:xfrm>
            <a:off x="9203981" y="3306816"/>
            <a:ext cx="1321772" cy="3353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579" b="1">
                <a:solidFill>
                  <a:srgbClr val="C83243"/>
                </a:solidFill>
              </a:rPr>
              <a:t>Octobre 2023</a:t>
            </a: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FF5D44F2-E2F4-7D0B-12E6-B9E545A6167B}"/>
              </a:ext>
            </a:extLst>
          </p:cNvPr>
          <p:cNvSpPr txBox="1"/>
          <p:nvPr/>
        </p:nvSpPr>
        <p:spPr>
          <a:xfrm>
            <a:off x="5359691" y="3369841"/>
            <a:ext cx="1204176" cy="3353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579" b="1" dirty="0">
                <a:solidFill>
                  <a:srgbClr val="C83243"/>
                </a:solidFill>
              </a:rPr>
              <a:t>Juillet 2021</a:t>
            </a:r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B76F610C-9A17-134E-36AA-844F042A23F3}"/>
              </a:ext>
            </a:extLst>
          </p:cNvPr>
          <p:cNvSpPr/>
          <p:nvPr/>
        </p:nvSpPr>
        <p:spPr>
          <a:xfrm>
            <a:off x="5828816" y="3752753"/>
            <a:ext cx="313161" cy="313161"/>
          </a:xfrm>
          <a:prstGeom prst="ellipse">
            <a:avLst/>
          </a:prstGeom>
          <a:solidFill>
            <a:srgbClr val="C00000"/>
          </a:solidFill>
          <a:ln>
            <a:solidFill>
              <a:srgbClr val="C832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579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CDD0E780-67A9-E4D9-C883-B78C304E310F}"/>
              </a:ext>
            </a:extLst>
          </p:cNvPr>
          <p:cNvSpPr/>
          <p:nvPr/>
        </p:nvSpPr>
        <p:spPr>
          <a:xfrm>
            <a:off x="6109215" y="3796936"/>
            <a:ext cx="4144708" cy="241663"/>
          </a:xfrm>
          <a:prstGeom prst="rect">
            <a:avLst/>
          </a:prstGeom>
          <a:solidFill>
            <a:srgbClr val="FFCC99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i="1" dirty="0">
                <a:solidFill>
                  <a:schemeClr val="tx1"/>
                </a:solidFill>
              </a:rPr>
              <a:t>Diagnostic et temps de concertation</a:t>
            </a:r>
          </a:p>
        </p:txBody>
      </p:sp>
    </p:spTree>
    <p:extLst>
      <p:ext uri="{BB962C8B-B14F-4D97-AF65-F5344CB8AC3E}">
        <p14:creationId xmlns:p14="http://schemas.microsoft.com/office/powerpoint/2010/main" val="13987825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4E90856-DD68-263F-1149-770C9F15D4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5392" y="657225"/>
            <a:ext cx="7848599" cy="430887"/>
          </a:xfrm>
        </p:spPr>
        <p:txBody>
          <a:bodyPr wrap="square" lIns="0" tIns="0" rIns="0" bIns="0" anchor="t">
            <a:spAutoFit/>
          </a:bodyPr>
          <a:lstStyle/>
          <a:p>
            <a:pPr algn="ctr"/>
            <a:r>
              <a:rPr lang="fr-FR" sz="2800" b="1">
                <a:solidFill>
                  <a:srgbClr val="D6134A"/>
                </a:solidFill>
                <a:latin typeface="Aptos"/>
              </a:rPr>
              <a:t>1. La révision allégée du PLUi : comment ?</a:t>
            </a:r>
            <a:endParaRPr lang="fr-FR" sz="2800" b="1">
              <a:solidFill>
                <a:srgbClr val="D6134A"/>
              </a:solidFill>
              <a:latin typeface="Aptos" panose="020B0004020202020204" pitchFamily="34" charset="0"/>
            </a:endParaRP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5604A8D-6A66-3AE8-03F3-4F102B3438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2247" y="1869236"/>
            <a:ext cx="9914890" cy="4426981"/>
          </a:xfrm>
        </p:spPr>
        <p:txBody>
          <a:bodyPr wrap="square" lIns="0" tIns="0" rIns="0" bIns="0" anchor="t">
            <a:spAutoFit/>
          </a:bodyPr>
          <a:lstStyle/>
          <a:p>
            <a:pPr marL="298450" marR="5080" indent="-285750" algn="just">
              <a:lnSpc>
                <a:spcPct val="121200"/>
              </a:lnSpc>
              <a:spcBef>
                <a:spcPts val="100"/>
              </a:spcBef>
              <a:buFont typeface="Arial"/>
              <a:buChar char="•"/>
            </a:pPr>
            <a:r>
              <a:rPr lang="fr-FR" dirty="0"/>
              <a:t>Phase d'élaboration : arrêtée par délibération </a:t>
            </a:r>
            <a:r>
              <a:rPr lang="fr-FR" b="1" dirty="0">
                <a:solidFill>
                  <a:srgbClr val="D6134A"/>
                </a:solidFill>
              </a:rPr>
              <a:t>le 24 septembre 2024</a:t>
            </a:r>
            <a:r>
              <a:rPr lang="fr-FR" dirty="0"/>
              <a:t>, en Conseil de Territoire d'Est Ensemble</a:t>
            </a:r>
          </a:p>
          <a:p>
            <a:pPr marL="298450" marR="5080" indent="-285750" algn="just">
              <a:lnSpc>
                <a:spcPct val="121200"/>
              </a:lnSpc>
              <a:spcBef>
                <a:spcPts val="100"/>
              </a:spcBef>
              <a:buFont typeface="Arial"/>
              <a:buChar char="•"/>
            </a:pPr>
            <a:r>
              <a:rPr lang="fr-FR" dirty="0"/>
              <a:t>Avis des partenaires publics : communes, département, territoires limitrophes, chambre de commerce, chambre d'agriculture, etc... sont consultés sur le projet d'Est Ensemble; </a:t>
            </a:r>
            <a:r>
              <a:rPr lang="fr-FR" b="1" dirty="0">
                <a:solidFill>
                  <a:srgbClr val="D6134A"/>
                </a:solidFill>
              </a:rPr>
              <a:t>jusqu'au 21 janvier 2025 </a:t>
            </a:r>
          </a:p>
          <a:p>
            <a:pPr marL="298450" marR="5080" indent="-285750" algn="just">
              <a:lnSpc>
                <a:spcPct val="121200"/>
              </a:lnSpc>
              <a:spcBef>
                <a:spcPts val="100"/>
              </a:spcBef>
              <a:buFont typeface="Arial"/>
              <a:buChar char="•"/>
            </a:pPr>
            <a:r>
              <a:rPr lang="fr-FR" dirty="0">
                <a:solidFill>
                  <a:srgbClr val="000000"/>
                </a:solidFill>
              </a:rPr>
              <a:t>Enquête publique : dirigée par un commissaire-enquêteur indépendant, elle est le moment privilégié d'expression citoyenne sur l'ensemble du dossier ; en </a:t>
            </a:r>
            <a:r>
              <a:rPr lang="fr-FR" b="1" dirty="0">
                <a:solidFill>
                  <a:srgbClr val="D6134A"/>
                </a:solidFill>
              </a:rPr>
              <a:t>février-mars 2025 </a:t>
            </a:r>
          </a:p>
          <a:p>
            <a:pPr marL="298450" marR="5080" indent="-285750" algn="just">
              <a:lnSpc>
                <a:spcPct val="121200"/>
              </a:lnSpc>
              <a:spcBef>
                <a:spcPts val="100"/>
              </a:spcBef>
              <a:buFont typeface="Arial"/>
              <a:buChar char="•"/>
            </a:pPr>
            <a:r>
              <a:rPr lang="fr-FR" dirty="0">
                <a:solidFill>
                  <a:srgbClr val="000000"/>
                </a:solidFill>
              </a:rPr>
              <a:t>Approbation et opposabilité du nouveau Plan d'urbanisme intercommunal : </a:t>
            </a:r>
            <a:r>
              <a:rPr lang="fr-FR" b="1" dirty="0">
                <a:solidFill>
                  <a:srgbClr val="D6134A"/>
                </a:solidFill>
              </a:rPr>
              <a:t>24 juin 2025</a:t>
            </a:r>
            <a:r>
              <a:rPr lang="fr-FR" dirty="0">
                <a:solidFill>
                  <a:srgbClr val="000000"/>
                </a:solidFill>
              </a:rPr>
              <a:t>, en Conseil de Territoire d’Est Ensemble </a:t>
            </a:r>
          </a:p>
          <a:p>
            <a:pPr marL="12700" marR="5080" algn="just">
              <a:lnSpc>
                <a:spcPct val="121200"/>
              </a:lnSpc>
              <a:spcBef>
                <a:spcPts val="100"/>
              </a:spcBef>
            </a:pPr>
            <a:endParaRPr lang="fr-FR" dirty="0"/>
          </a:p>
          <a:p>
            <a:pPr marL="12700" marR="5080" algn="just">
              <a:lnSpc>
                <a:spcPct val="121200"/>
              </a:lnSpc>
              <a:spcBef>
                <a:spcPts val="100"/>
              </a:spcBef>
            </a:pPr>
            <a:endParaRPr lang="fr-FR" dirty="0"/>
          </a:p>
          <a:p>
            <a:pPr marL="12700" marR="5080" algn="just">
              <a:lnSpc>
                <a:spcPct val="121200"/>
              </a:lnSpc>
              <a:spcBef>
                <a:spcPts val="100"/>
              </a:spcBef>
            </a:pPr>
            <a:endParaRPr lang="fr-FR" dirty="0"/>
          </a:p>
          <a:p>
            <a:pPr marL="12700" marR="5080" algn="just">
              <a:lnSpc>
                <a:spcPct val="121200"/>
              </a:lnSpc>
              <a:spcBef>
                <a:spcPts val="100"/>
              </a:spcBef>
            </a:pPr>
            <a:r>
              <a:rPr lang="fr-FR" dirty="0"/>
              <a:t>                                     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19CA5BF-69F9-E620-0510-ED9E7D098BF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fr-FR" smtClean="0"/>
              <a:t>5</a:t>
            </a:fld>
            <a:endParaRPr lang="fr-FR"/>
          </a:p>
        </p:txBody>
      </p:sp>
      <p:pic>
        <p:nvPicPr>
          <p:cNvPr id="7" name="Image 6" descr="Une image contenant texte, Police, vert, Graphique&#10;&#10;Description générée automatiquement">
            <a:extLst>
              <a:ext uri="{FF2B5EF4-FFF2-40B4-BE49-F238E27FC236}">
                <a16:creationId xmlns:a16="http://schemas.microsoft.com/office/drawing/2014/main" id="{D2F22477-E931-803E-9B5E-85CB52C2CD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2619" y="210806"/>
            <a:ext cx="1829793" cy="345634"/>
          </a:xfrm>
          <a:prstGeom prst="rect">
            <a:avLst/>
          </a:prstGeom>
        </p:spPr>
      </p:pic>
      <p:pic>
        <p:nvPicPr>
          <p:cNvPr id="5" name="Graphique 4" descr="Avertissement contour">
            <a:extLst>
              <a:ext uri="{FF2B5EF4-FFF2-40B4-BE49-F238E27FC236}">
                <a16:creationId xmlns:a16="http://schemas.microsoft.com/office/drawing/2014/main" id="{EADACED2-B29A-53D0-14E2-62108C44B1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9817" y="5258105"/>
            <a:ext cx="914358" cy="91440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97CEE6F5-89E1-FE5E-3F07-03A70F336236}"/>
              </a:ext>
            </a:extLst>
          </p:cNvPr>
          <p:cNvSpPr txBox="1"/>
          <p:nvPr/>
        </p:nvSpPr>
        <p:spPr>
          <a:xfrm>
            <a:off x="1924177" y="5261520"/>
            <a:ext cx="8504167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fr-FR" dirty="0">
                <a:solidFill>
                  <a:srgbClr val="D6134A"/>
                </a:solidFill>
              </a:rPr>
              <a:t>La révision allégée est une procédure distincte de la </a:t>
            </a:r>
            <a:r>
              <a:rPr lang="fr-FR" b="1" dirty="0">
                <a:solidFill>
                  <a:srgbClr val="D6134A"/>
                </a:solidFill>
              </a:rPr>
              <a:t>modification n°3</a:t>
            </a:r>
            <a:r>
              <a:rPr lang="fr-FR" dirty="0">
                <a:solidFill>
                  <a:srgbClr val="D6134A"/>
                </a:solidFill>
              </a:rPr>
              <a:t> du plan d'urbanisme, qui traite de l'ensemble des thématiques (habitat, commerces, nature en ville, …).</a:t>
            </a:r>
          </a:p>
          <a:p>
            <a:pPr algn="l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579120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4E90856-DD68-263F-1149-770C9F15D4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306" y="703270"/>
            <a:ext cx="8746430" cy="430887"/>
          </a:xfrm>
        </p:spPr>
        <p:txBody>
          <a:bodyPr wrap="square" lIns="0" tIns="0" rIns="0" bIns="0" anchor="t">
            <a:spAutoFit/>
          </a:bodyPr>
          <a:lstStyle/>
          <a:p>
            <a:pPr algn="ctr"/>
            <a:r>
              <a:rPr lang="fr-FR" sz="2800" b="1">
                <a:solidFill>
                  <a:srgbClr val="D6134A"/>
                </a:solidFill>
                <a:latin typeface="Aptos"/>
              </a:rPr>
              <a:t>1. La révision allégée du PLUi : bilan de la concertation</a:t>
            </a:r>
            <a:endParaRPr lang="fr-FR" sz="2800" b="1">
              <a:solidFill>
                <a:srgbClr val="D6134A"/>
              </a:solidFill>
              <a:latin typeface="Aptos" panose="020B0004020202020204" pitchFamily="34" charset="0"/>
            </a:endParaRP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5604A8D-6A66-3AE8-03F3-4F102B3438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2247" y="1869236"/>
            <a:ext cx="9914890" cy="311752"/>
          </a:xfrm>
        </p:spPr>
        <p:txBody>
          <a:bodyPr wrap="square" lIns="0" tIns="0" rIns="0" bIns="0" anchor="t">
            <a:spAutoFit/>
          </a:bodyPr>
          <a:lstStyle/>
          <a:p>
            <a:pPr marL="12700" marR="5080" algn="just">
              <a:lnSpc>
                <a:spcPct val="121200"/>
              </a:lnSpc>
              <a:spcBef>
                <a:spcPts val="100"/>
              </a:spcBef>
            </a:pPr>
            <a:r>
              <a:rPr lang="fr-FR" sz="1800">
                <a:latin typeface="Bahnschrift"/>
                <a:cs typeface="Bahnschrift"/>
              </a:rPr>
              <a:t> </a:t>
            </a:r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19CA5BF-69F9-E620-0510-ED9E7D098BF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fr-FR" smtClean="0"/>
              <a:t>6</a:t>
            </a:fld>
            <a:endParaRPr lang="fr-FR"/>
          </a:p>
        </p:txBody>
      </p:sp>
      <p:pic>
        <p:nvPicPr>
          <p:cNvPr id="7" name="Image 6" descr="Une image contenant texte, Police, vert, Graphique&#10;&#10;Description générée automatiquement">
            <a:extLst>
              <a:ext uri="{FF2B5EF4-FFF2-40B4-BE49-F238E27FC236}">
                <a16:creationId xmlns:a16="http://schemas.microsoft.com/office/drawing/2014/main" id="{D2F22477-E931-803E-9B5E-85CB52C2CD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2619" y="210806"/>
            <a:ext cx="1829793" cy="345634"/>
          </a:xfrm>
          <a:prstGeom prst="rect">
            <a:avLst/>
          </a:prstGeom>
        </p:spPr>
      </p:pic>
      <p:pic>
        <p:nvPicPr>
          <p:cNvPr id="6" name="Image 5" descr="Une image contenant habits, personne, meubles, intérieur&#10;&#10;Description générée automatiquement">
            <a:extLst>
              <a:ext uri="{FF2B5EF4-FFF2-40B4-BE49-F238E27FC236}">
                <a16:creationId xmlns:a16="http://schemas.microsoft.com/office/drawing/2014/main" id="{B4DEBFF8-68E3-F2D3-4E76-1B5CC3FB945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955" y="5400033"/>
            <a:ext cx="2615333" cy="1909687"/>
          </a:xfrm>
          <a:prstGeom prst="rect">
            <a:avLst/>
          </a:prstGeom>
        </p:spPr>
      </p:pic>
      <p:pic>
        <p:nvPicPr>
          <p:cNvPr id="9" name="Image 8" descr="Une image contenant carte, intérieur, personne, texte&#10;&#10;Description générée automatiquement">
            <a:extLst>
              <a:ext uri="{FF2B5EF4-FFF2-40B4-BE49-F238E27FC236}">
                <a16:creationId xmlns:a16="http://schemas.microsoft.com/office/drawing/2014/main" id="{ADE6C94F-9DBC-B776-015F-63905E1B220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1479" y="5434566"/>
            <a:ext cx="2488716" cy="1852131"/>
          </a:xfrm>
          <a:prstGeom prst="rect">
            <a:avLst/>
          </a:prstGeom>
        </p:spPr>
      </p:pic>
      <p:pic>
        <p:nvPicPr>
          <p:cNvPr id="11" name="Image 10" descr="Une image contenant habits, homme, personne, intérieur&#10;&#10;Description générée automatiquement">
            <a:extLst>
              <a:ext uri="{FF2B5EF4-FFF2-40B4-BE49-F238E27FC236}">
                <a16:creationId xmlns:a16="http://schemas.microsoft.com/office/drawing/2014/main" id="{CCE0C1F5-77E5-8A5A-EDE4-23930B3A186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76"/>
          <a:stretch/>
        </p:blipFill>
        <p:spPr>
          <a:xfrm rot="5400000">
            <a:off x="3922872" y="5262350"/>
            <a:ext cx="2353530" cy="1897283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E7C4552F-25E6-AFD5-CC0A-6E9CDC399929}"/>
              </a:ext>
            </a:extLst>
          </p:cNvPr>
          <p:cNvSpPr txBox="1"/>
          <p:nvPr/>
        </p:nvSpPr>
        <p:spPr>
          <a:xfrm>
            <a:off x="797605" y="1304017"/>
            <a:ext cx="9363771" cy="38164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/>
              <a:t>1 réunion publique de lancement (2022)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/>
              <a:t>3 visites patrimoniales (été 2022)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i="0">
                <a:solidFill>
                  <a:srgbClr val="000000"/>
                </a:solidFill>
                <a:effectLst/>
                <a:latin typeface="Aptos"/>
              </a:rPr>
              <a:t>1</a:t>
            </a:r>
            <a:r>
              <a:rPr lang="fr-FR" sz="1600">
                <a:solidFill>
                  <a:srgbClr val="000000"/>
                </a:solidFill>
                <a:latin typeface="Aptos"/>
              </a:rPr>
              <a:t> comité associatif patrimonial (2023-2024)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>
                <a:solidFill>
                  <a:srgbClr val="000000"/>
                </a:solidFill>
                <a:latin typeface="Aptos"/>
              </a:rPr>
              <a:t>1 Jeu Sérieux conçu "sur-mesure" au printemps 2024, pour associer les </a:t>
            </a:r>
            <a:r>
              <a:rPr lang="fr-FR" sz="1600" err="1">
                <a:solidFill>
                  <a:srgbClr val="000000"/>
                </a:solidFill>
                <a:latin typeface="Aptos"/>
              </a:rPr>
              <a:t>habitant.e.s</a:t>
            </a:r>
            <a:r>
              <a:rPr lang="fr-FR" sz="1600">
                <a:solidFill>
                  <a:srgbClr val="000000"/>
                </a:solidFill>
                <a:latin typeface="Aptos"/>
              </a:rPr>
              <a:t> de tous profils à la conception du document.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>
                <a:solidFill>
                  <a:srgbClr val="000000"/>
                </a:solidFill>
                <a:latin typeface="Aptos"/>
              </a:rPr>
              <a:t>"Top 5 patrimonial" 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600">
              <a:solidFill>
                <a:srgbClr val="000000"/>
              </a:solidFill>
              <a:latin typeface="Aptos"/>
            </a:endParaRPr>
          </a:p>
          <a:p>
            <a:r>
              <a:rPr lang="fr-FR" sz="1600" b="1">
                <a:solidFill>
                  <a:srgbClr val="000000"/>
                </a:solidFill>
                <a:highlight>
                  <a:srgbClr val="FFFFFF"/>
                </a:highlight>
                <a:latin typeface="Aptos"/>
              </a:rPr>
              <a:t>1</a:t>
            </a:r>
            <a:r>
              <a:rPr lang="fr-FR" sz="1600" b="1" i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ptos"/>
              </a:rPr>
              <a:t>.Piscines Tournesol</a:t>
            </a:r>
            <a:endParaRPr lang="fr-FR"/>
          </a:p>
          <a:p>
            <a:pPr algn="l" fontAlgn="base"/>
            <a:r>
              <a:rPr lang="fr-FR" sz="1600" b="1" i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ptos"/>
              </a:rPr>
              <a:t>2.Cités-jardins</a:t>
            </a:r>
          </a:p>
          <a:p>
            <a:pPr algn="l" fontAlgn="base"/>
            <a:r>
              <a:rPr lang="fr-FR" sz="1600" b="1" i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ptos"/>
              </a:rPr>
              <a:t>3.Eglises anciennes</a:t>
            </a:r>
          </a:p>
          <a:p>
            <a:pPr algn="l" fontAlgn="base"/>
            <a:r>
              <a:rPr lang="fr-FR" sz="1600" b="1" i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ptos"/>
              </a:rPr>
              <a:t>4.Bains-douches</a:t>
            </a:r>
          </a:p>
          <a:p>
            <a:pPr algn="l" fontAlgn="base"/>
            <a:r>
              <a:rPr lang="fr-FR" sz="1600" b="1" i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ptos"/>
              </a:rPr>
              <a:t>5.Ecole IIIème République</a:t>
            </a:r>
          </a:p>
          <a:p>
            <a:endParaRPr lang="fr-FR" sz="1600" b="1">
              <a:solidFill>
                <a:srgbClr val="000000"/>
              </a:solidFill>
              <a:highlight>
                <a:srgbClr val="FFFFFF"/>
              </a:highlight>
              <a:latin typeface="Aptos"/>
            </a:endParaRPr>
          </a:p>
          <a:p>
            <a:pPr algn="l" fontAlgn="base"/>
            <a:r>
              <a:rPr lang="fr-FR" sz="1600" i="1">
                <a:solidFill>
                  <a:srgbClr val="000000"/>
                </a:solidFill>
                <a:highlight>
                  <a:srgbClr val="FFFFFF"/>
                </a:highlight>
                <a:latin typeface="Aptos"/>
              </a:rPr>
              <a:t>Prudence généralisée sur les typologies d’habitat, même les plus emblématiques (villas, maisons en meulière) =&gt; modulation des règles de niveau 2 sur l’habitat répond à ce besoin</a:t>
            </a:r>
            <a:r>
              <a:rPr lang="fr-FR">
                <a:solidFill>
                  <a:srgbClr val="000000"/>
                </a:solidFill>
                <a:highlight>
                  <a:srgbClr val="FFFFFF"/>
                </a:highlight>
                <a:latin typeface="Aptos"/>
              </a:rPr>
              <a:t> </a:t>
            </a:r>
            <a:endParaRPr lang="fr-FR" sz="1800" i="0">
              <a:solidFill>
                <a:srgbClr val="000000"/>
              </a:solidFill>
              <a:effectLst/>
              <a:highlight>
                <a:srgbClr val="FFFFFF"/>
              </a:highlight>
              <a:latin typeface="Aptos"/>
            </a:endParaRPr>
          </a:p>
        </p:txBody>
      </p:sp>
    </p:spTree>
    <p:extLst>
      <p:ext uri="{BB962C8B-B14F-4D97-AF65-F5344CB8AC3E}">
        <p14:creationId xmlns:p14="http://schemas.microsoft.com/office/powerpoint/2010/main" val="30119913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0101ACC-7C8A-B4D3-54EC-231B7A0CD509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37232" y="7112725"/>
            <a:ext cx="2459482" cy="378142"/>
          </a:xfrm>
        </p:spPr>
        <p:txBody>
          <a:bodyPr/>
          <a:lstStyle/>
          <a:p>
            <a:fld id="{B6F15528-21DE-4FAA-801E-634DDDAF4B2B}" type="slidenum">
              <a:rPr lang="fr-FR" smtClean="0"/>
              <a:t>7</a:t>
            </a:fld>
            <a:endParaRPr lang="fr-FR"/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4C0FE330-0884-D851-F3D1-40457C86EA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1390" y="681245"/>
            <a:ext cx="7467599" cy="861774"/>
          </a:xfrm>
        </p:spPr>
        <p:txBody>
          <a:bodyPr/>
          <a:lstStyle/>
          <a:p>
            <a:pPr algn="ctr"/>
            <a:r>
              <a:rPr lang="fr-FR" sz="2800" b="1">
                <a:solidFill>
                  <a:srgbClr val="C00000"/>
                </a:solidFill>
                <a:latin typeface="+mn-lt"/>
              </a:rPr>
              <a:t>2. Diagnostic : patrimoine historique et paysager, à Romainville et Est Ensemble</a:t>
            </a:r>
            <a:r>
              <a:rPr lang="fr-FR" sz="2800" b="1">
                <a:solidFill>
                  <a:srgbClr val="D6134A"/>
                </a:solidFill>
                <a:latin typeface="+mn-lt"/>
              </a:rPr>
              <a:t> </a:t>
            </a:r>
          </a:p>
        </p:txBody>
      </p:sp>
      <p:pic>
        <p:nvPicPr>
          <p:cNvPr id="3" name="Image 2" descr="Une image contenant texte, Police, vert, Graphique&#10;&#10;Description générée automatiquement">
            <a:extLst>
              <a:ext uri="{FF2B5EF4-FFF2-40B4-BE49-F238E27FC236}">
                <a16:creationId xmlns:a16="http://schemas.microsoft.com/office/drawing/2014/main" id="{A401F5FC-99C5-7939-FB2C-B38661113C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2619" y="210806"/>
            <a:ext cx="1829793" cy="345634"/>
          </a:xfrm>
          <a:prstGeom prst="rect">
            <a:avLst/>
          </a:prstGeom>
        </p:spPr>
      </p:pic>
      <p:pic>
        <p:nvPicPr>
          <p:cNvPr id="2" name="Image 1" descr="Une image contenant bâtiment, plein air, ciel, rue&#10;&#10;Description générée automatiquement">
            <a:extLst>
              <a:ext uri="{FF2B5EF4-FFF2-40B4-BE49-F238E27FC236}">
                <a16:creationId xmlns:a16="http://schemas.microsoft.com/office/drawing/2014/main" id="{61D54E7F-F73B-B6A0-930A-30F0AF8B04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1525" y="4558661"/>
            <a:ext cx="3252826" cy="2234883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DA5F43A1-CB0D-AEF3-D14A-B9038E04F723}"/>
              </a:ext>
            </a:extLst>
          </p:cNvPr>
          <p:cNvSpPr txBox="1"/>
          <p:nvPr/>
        </p:nvSpPr>
        <p:spPr>
          <a:xfrm>
            <a:off x="2913905" y="6771480"/>
            <a:ext cx="4218697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1000" i="1"/>
              <a:t>Atlas de l’architecture et du patrimoine de la Seine Saint-Denis </a:t>
            </a:r>
          </a:p>
        </p:txBody>
      </p:sp>
      <p:pic>
        <p:nvPicPr>
          <p:cNvPr id="7" name="Image 6" descr="Une image contenant plein air, nature, noir et blanc, paysage&#10;&#10;Description générée automatiquement">
            <a:extLst>
              <a:ext uri="{FF2B5EF4-FFF2-40B4-BE49-F238E27FC236}">
                <a16:creationId xmlns:a16="http://schemas.microsoft.com/office/drawing/2014/main" id="{010376E3-2819-6924-6CB2-21A03F14117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917" t="102" r="3195" b="-817"/>
          <a:stretch/>
        </p:blipFill>
        <p:spPr>
          <a:xfrm>
            <a:off x="6924125" y="2107549"/>
            <a:ext cx="3280363" cy="2226620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4E09DC98-17D7-9642-03AE-4B07F269878C}"/>
              </a:ext>
            </a:extLst>
          </p:cNvPr>
          <p:cNvSpPr txBox="1"/>
          <p:nvPr/>
        </p:nvSpPr>
        <p:spPr>
          <a:xfrm>
            <a:off x="2939457" y="1763812"/>
            <a:ext cx="3128599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r-FR" sz="1600">
                <a:solidFill>
                  <a:srgbClr val="000000"/>
                </a:solidFill>
                <a:latin typeface="Aptos"/>
              </a:rPr>
              <a:t>D'un bourg agricole...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F390C416-A5C9-38B4-FAEF-E6DDBD1C03DF}"/>
              </a:ext>
            </a:extLst>
          </p:cNvPr>
          <p:cNvSpPr txBox="1"/>
          <p:nvPr/>
        </p:nvSpPr>
        <p:spPr>
          <a:xfrm>
            <a:off x="6683319" y="1747957"/>
            <a:ext cx="3636298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r-FR" sz="1600">
                <a:solidFill>
                  <a:srgbClr val="000000"/>
                </a:solidFill>
                <a:latin typeface="Aptos"/>
              </a:rPr>
              <a:t>… à une ville productive et industrielle</a:t>
            </a:r>
          </a:p>
        </p:txBody>
      </p:sp>
      <p:pic>
        <p:nvPicPr>
          <p:cNvPr id="15" name="Image 14" descr="Une image contenant carte, texte, noir et blanc&#10;&#10;Description générée automatiquement">
            <a:extLst>
              <a:ext uri="{FF2B5EF4-FFF2-40B4-BE49-F238E27FC236}">
                <a16:creationId xmlns:a16="http://schemas.microsoft.com/office/drawing/2014/main" id="{9F452ECB-BFB1-8A78-2BCD-CF37ED8FF8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13102" y="2141867"/>
            <a:ext cx="3265533" cy="2216829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492829EF-AB85-50B6-0E22-3FE14DBD7686}"/>
              </a:ext>
            </a:extLst>
          </p:cNvPr>
          <p:cNvSpPr txBox="1"/>
          <p:nvPr/>
        </p:nvSpPr>
        <p:spPr>
          <a:xfrm>
            <a:off x="2818356" y="4361515"/>
            <a:ext cx="3250897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1000" i="1"/>
              <a:t>Carte des Chasses du Roi, </a:t>
            </a:r>
            <a:r>
              <a:rPr lang="fr-FR" sz="1000"/>
              <a:t>1764 - 1807 </a:t>
            </a:r>
          </a:p>
        </p:txBody>
      </p:sp>
      <p:pic>
        <p:nvPicPr>
          <p:cNvPr id="17" name="Image 16" descr="Une image contenant Photographie aérienne, capture d’écran, plein air, aérien&#10;&#10;Description générée automatiquement">
            <a:extLst>
              <a:ext uri="{FF2B5EF4-FFF2-40B4-BE49-F238E27FC236}">
                <a16:creationId xmlns:a16="http://schemas.microsoft.com/office/drawing/2014/main" id="{7EC9B794-B2CD-6C06-F58B-33CF1DF14C8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3553" t="-629" r="-174" b="12579"/>
          <a:stretch/>
        </p:blipFill>
        <p:spPr>
          <a:xfrm>
            <a:off x="6876291" y="4580012"/>
            <a:ext cx="3382763" cy="2186422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FA0B9C12-E61F-9FDB-2288-F5480BD375EB}"/>
              </a:ext>
            </a:extLst>
          </p:cNvPr>
          <p:cNvSpPr txBox="1"/>
          <p:nvPr/>
        </p:nvSpPr>
        <p:spPr>
          <a:xfrm>
            <a:off x="6832252" y="6771479"/>
            <a:ext cx="3473016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fr-FR" sz="1000" i="1"/>
              <a:t>Carte postale des usines Roussel et du quartier du Bas-Pays</a:t>
            </a:r>
            <a:endParaRPr lang="fr-FR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5B494259-9D6C-41EF-0E50-E4C137535E43}"/>
              </a:ext>
            </a:extLst>
          </p:cNvPr>
          <p:cNvSpPr txBox="1"/>
          <p:nvPr/>
        </p:nvSpPr>
        <p:spPr>
          <a:xfrm>
            <a:off x="8129627" y="4329804"/>
            <a:ext cx="2076843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fr-FR" sz="1000" i="1"/>
              <a:t>Carte postale des Carrières, ND.</a:t>
            </a:r>
            <a:endParaRPr lang="fr-FR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EDF4C56D-9F8E-6C44-2921-2BE2C6205FAA}"/>
              </a:ext>
            </a:extLst>
          </p:cNvPr>
          <p:cNvSpPr txBox="1"/>
          <p:nvPr/>
        </p:nvSpPr>
        <p:spPr>
          <a:xfrm>
            <a:off x="210579" y="2096769"/>
            <a:ext cx="2700229" cy="489364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r-FR" sz="1600">
                <a:highlight>
                  <a:srgbClr val="FFFFFF"/>
                </a:highlight>
              </a:rPr>
              <a:t>Un</a:t>
            </a:r>
            <a:r>
              <a:rPr lang="fr-FR" sz="1600">
                <a:solidFill>
                  <a:srgbClr val="000000"/>
                </a:solidFill>
                <a:highlight>
                  <a:srgbClr val="FFFFFF"/>
                </a:highlight>
                <a:latin typeface="Aptos"/>
              </a:rPr>
              <a:t> développement urbain intrinsèquement lié au développement économique de la ville : </a:t>
            </a:r>
            <a:br>
              <a:rPr lang="fr-FR" sz="1600">
                <a:highlight>
                  <a:srgbClr val="FFFFFF"/>
                </a:highlight>
                <a:latin typeface="Aptos"/>
              </a:rPr>
            </a:br>
            <a:endParaRPr lang="fr-FR" sz="1600">
              <a:solidFill>
                <a:srgbClr val="000000"/>
              </a:solidFill>
              <a:highlight>
                <a:srgbClr val="FFFFFF"/>
              </a:highlight>
              <a:latin typeface="Aptos"/>
            </a:endParaRPr>
          </a:p>
          <a:p>
            <a:pPr marL="285750" indent="-285750">
              <a:buFont typeface="Wingdings"/>
              <a:buChar char="Ø"/>
            </a:pPr>
            <a:r>
              <a:rPr lang="fr-FR" sz="1400">
                <a:solidFill>
                  <a:srgbClr val="000000"/>
                </a:solidFill>
                <a:highlight>
                  <a:srgbClr val="FFFFFF"/>
                </a:highlight>
                <a:latin typeface="Aptos"/>
              </a:rPr>
              <a:t>Un centre-bourg vestige de l'ancienne activité maraichère </a:t>
            </a:r>
            <a:br>
              <a:rPr lang="fr-FR" sz="1400">
                <a:highlight>
                  <a:srgbClr val="FFFFFF"/>
                </a:highlight>
                <a:latin typeface="Aptos"/>
              </a:rPr>
            </a:br>
            <a:endParaRPr lang="fr-FR" sz="1400">
              <a:solidFill>
                <a:srgbClr val="000000"/>
              </a:solidFill>
              <a:highlight>
                <a:srgbClr val="FFFFFF"/>
              </a:highlight>
              <a:latin typeface="Aptos"/>
            </a:endParaRPr>
          </a:p>
          <a:p>
            <a:pPr marL="285750" indent="-285750">
              <a:buFont typeface="Wingdings"/>
              <a:buChar char="Ø"/>
            </a:pPr>
            <a:r>
              <a:rPr lang="fr-FR" sz="1400">
                <a:solidFill>
                  <a:srgbClr val="000000"/>
                </a:solidFill>
                <a:highlight>
                  <a:srgbClr val="FFFFFF"/>
                </a:highlight>
                <a:latin typeface="Aptos"/>
              </a:rPr>
              <a:t>Un développement contraint par la présence d'anciennes carrières</a:t>
            </a:r>
            <a:br>
              <a:rPr lang="fr-FR" sz="1400">
                <a:highlight>
                  <a:srgbClr val="FFFFFF"/>
                </a:highlight>
                <a:latin typeface="Aptos"/>
              </a:rPr>
            </a:br>
            <a:endParaRPr lang="fr-FR" sz="1400">
              <a:solidFill>
                <a:srgbClr val="000000"/>
              </a:solidFill>
              <a:highlight>
                <a:srgbClr val="FFFFFF"/>
              </a:highlight>
              <a:latin typeface="Aptos"/>
            </a:endParaRPr>
          </a:p>
          <a:p>
            <a:pPr marL="285750" indent="-285750">
              <a:buFont typeface="Wingdings"/>
              <a:buChar char="Ø"/>
            </a:pPr>
            <a:r>
              <a:rPr lang="fr-FR" sz="1400">
                <a:solidFill>
                  <a:srgbClr val="000000"/>
                </a:solidFill>
                <a:highlight>
                  <a:srgbClr val="FFFFFF"/>
                </a:highlight>
                <a:latin typeface="Aptos"/>
              </a:rPr>
              <a:t>Une présence majeure d'industries </a:t>
            </a:r>
            <a:br>
              <a:rPr lang="fr-FR" sz="1400">
                <a:highlight>
                  <a:srgbClr val="FFFFFF"/>
                </a:highlight>
                <a:latin typeface="Aptos"/>
              </a:rPr>
            </a:br>
            <a:endParaRPr lang="fr-FR" sz="1400">
              <a:solidFill>
                <a:srgbClr val="000000"/>
              </a:solidFill>
              <a:highlight>
                <a:srgbClr val="FFFFFF"/>
              </a:highlight>
              <a:latin typeface="Aptos"/>
            </a:endParaRPr>
          </a:p>
          <a:p>
            <a:pPr marL="285750" indent="-285750">
              <a:buFont typeface="Wingdings"/>
              <a:buChar char="Ø"/>
            </a:pPr>
            <a:r>
              <a:rPr lang="fr-FR" sz="1400">
                <a:solidFill>
                  <a:srgbClr val="000000"/>
                </a:solidFill>
                <a:highlight>
                  <a:srgbClr val="FFFFFF"/>
                </a:highlight>
                <a:latin typeface="Aptos"/>
              </a:rPr>
              <a:t>Un important développement urbain post-Seconde Guerre mondiale</a:t>
            </a:r>
          </a:p>
          <a:p>
            <a:pPr marL="285750" indent="-285750">
              <a:buFont typeface="Wingdings"/>
              <a:buChar char="Ø"/>
            </a:pPr>
            <a:endParaRPr lang="fr-FR">
              <a:solidFill>
                <a:srgbClr val="000000"/>
              </a:solidFill>
              <a:highlight>
                <a:srgbClr val="FFFFFF"/>
              </a:highlight>
              <a:latin typeface="Aptos"/>
            </a:endParaRPr>
          </a:p>
          <a:p>
            <a:pPr marL="285750" indent="-285750">
              <a:buFont typeface="Wingdings"/>
              <a:buChar char="Ø"/>
            </a:pPr>
            <a:endParaRPr lang="fr-FR">
              <a:solidFill>
                <a:srgbClr val="000000"/>
              </a:solidFill>
              <a:highlight>
                <a:srgbClr val="FFFFFF"/>
              </a:highlight>
              <a:latin typeface="Aptos"/>
            </a:endParaRPr>
          </a:p>
        </p:txBody>
      </p:sp>
    </p:spTree>
    <p:extLst>
      <p:ext uri="{BB962C8B-B14F-4D97-AF65-F5344CB8AC3E}">
        <p14:creationId xmlns:p14="http://schemas.microsoft.com/office/powerpoint/2010/main" val="11173716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5AD24056-0962-B826-D383-33C42F0D4C3F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fr-FR" smtClean="0"/>
              <a:t>8</a:t>
            </a:fld>
            <a:endParaRPr lang="fr-FR"/>
          </a:p>
        </p:txBody>
      </p:sp>
      <p:sp>
        <p:nvSpPr>
          <p:cNvPr id="5" name="object 4">
            <a:extLst>
              <a:ext uri="{FF2B5EF4-FFF2-40B4-BE49-F238E27FC236}">
                <a16:creationId xmlns:a16="http://schemas.microsoft.com/office/drawing/2014/main" id="{395CEC3B-3F02-58DB-90D8-6E48DF62C99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03300" y="708607"/>
            <a:ext cx="8229600" cy="443711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fr-FR" sz="2800" b="1" spc="-10">
                <a:solidFill>
                  <a:srgbClr val="D6134A"/>
                </a:solidFill>
                <a:latin typeface="Aptos"/>
              </a:rPr>
              <a:t>2. Un patrimoine bâti réparti en 13 typologies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6D400D3-74EB-FE6B-DEE2-7666EDED64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764" r="1643" b="13805"/>
          <a:stretch/>
        </p:blipFill>
        <p:spPr>
          <a:xfrm>
            <a:off x="749919" y="1509008"/>
            <a:ext cx="9191802" cy="4974925"/>
          </a:xfrm>
          <a:prstGeom prst="rect">
            <a:avLst/>
          </a:prstGeom>
        </p:spPr>
      </p:pic>
      <p:pic>
        <p:nvPicPr>
          <p:cNvPr id="6" name="Image 5" descr="Une image contenant texte, Police, vert, Graphique&#10;&#10;Description générée automatiquement">
            <a:extLst>
              <a:ext uri="{FF2B5EF4-FFF2-40B4-BE49-F238E27FC236}">
                <a16:creationId xmlns:a16="http://schemas.microsoft.com/office/drawing/2014/main" id="{B1DA526C-6557-C408-5E83-4F25D30FAE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2619" y="210806"/>
            <a:ext cx="1829793" cy="345634"/>
          </a:xfrm>
          <a:prstGeom prst="rect">
            <a:avLst/>
          </a:prstGeom>
        </p:spPr>
      </p:pic>
      <p:pic>
        <p:nvPicPr>
          <p:cNvPr id="8" name="Image 7" descr="Une image contenant Police, capture d’écran, texte, Graphique&#10;&#10;Description générée automatiquement">
            <a:extLst>
              <a:ext uri="{FF2B5EF4-FFF2-40B4-BE49-F238E27FC236}">
                <a16:creationId xmlns:a16="http://schemas.microsoft.com/office/drawing/2014/main" id="{B4BDDE7D-8F85-BB9B-1519-820D1C1B10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5260" y="1510431"/>
            <a:ext cx="4230452" cy="716723"/>
          </a:xfrm>
          <a:prstGeom prst="rect">
            <a:avLst/>
          </a:prstGeom>
        </p:spPr>
      </p:pic>
      <p:pic>
        <p:nvPicPr>
          <p:cNvPr id="9" name="Image 8" descr="Une image contenant Police, texte, capture d’écran, Graphique&#10;&#10;Description générée automatiquement">
            <a:extLst>
              <a:ext uri="{FF2B5EF4-FFF2-40B4-BE49-F238E27FC236}">
                <a16:creationId xmlns:a16="http://schemas.microsoft.com/office/drawing/2014/main" id="{0ECBAE2F-8A35-192B-663B-416C417989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96537" y="1659117"/>
            <a:ext cx="4161966" cy="474152"/>
          </a:xfrm>
          <a:prstGeom prst="rect">
            <a:avLst/>
          </a:prstGeom>
        </p:spPr>
      </p:pic>
      <p:pic>
        <p:nvPicPr>
          <p:cNvPr id="10" name="Image 9" descr="Une image contenant capture d’écran, Police, texte, Bleu électrique&#10;&#10;Description générée automatiquement">
            <a:extLst>
              <a:ext uri="{FF2B5EF4-FFF2-40B4-BE49-F238E27FC236}">
                <a16:creationId xmlns:a16="http://schemas.microsoft.com/office/drawing/2014/main" id="{C9780B3E-CE8A-12E1-B7D5-459304B7E33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1799" b="2326"/>
          <a:stretch/>
        </p:blipFill>
        <p:spPr>
          <a:xfrm>
            <a:off x="5490875" y="3792386"/>
            <a:ext cx="4184000" cy="453821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C4FEF9CA-414C-1F02-35A6-53A9AE310F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92" r="50161" b="19253"/>
          <a:stretch/>
        </p:blipFill>
        <p:spPr>
          <a:xfrm>
            <a:off x="165100" y="2009775"/>
            <a:ext cx="3014449" cy="3543300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5AD24056-0962-B826-D383-33C42F0D4C3F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fr-FR" smtClean="0"/>
              <a:t>9</a:t>
            </a:fld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9E76B7B-2E3E-1730-41CF-8029A0B482E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146" t="-4167" r="-201" b="6667"/>
          <a:stretch/>
        </p:blipFill>
        <p:spPr>
          <a:xfrm>
            <a:off x="3574318" y="1298183"/>
            <a:ext cx="1848502" cy="1175643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8BEC299-176A-C0D6-1010-BFD094A53B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2900" y="1297844"/>
            <a:ext cx="4814759" cy="1423861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76AFDA7C-1096-5FC8-911F-5673F43CB5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5023" y="2721705"/>
            <a:ext cx="5835950" cy="1600282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43199FF6-1751-9E4D-3E85-D996B34094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02505" y="4423470"/>
            <a:ext cx="2313376" cy="1612513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9B78FB4-0276-3748-A9F0-E4601D9F25D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61270" y="4413945"/>
            <a:ext cx="3435812" cy="1491311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6742ADC2-0063-7232-B179-CDE6340B520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02505" y="6073298"/>
            <a:ext cx="5132756" cy="1340892"/>
          </a:xfrm>
          <a:prstGeom prst="rect">
            <a:avLst/>
          </a:prstGeom>
        </p:spPr>
      </p:pic>
      <p:pic>
        <p:nvPicPr>
          <p:cNvPr id="6" name="Image 5" descr="Une image contenant texte, Police, vert, Graphique&#10;&#10;Description générée automatiquement">
            <a:extLst>
              <a:ext uri="{FF2B5EF4-FFF2-40B4-BE49-F238E27FC236}">
                <a16:creationId xmlns:a16="http://schemas.microsoft.com/office/drawing/2014/main" id="{7DF08A75-9332-3D31-E322-3FB6D46B203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02619" y="210806"/>
            <a:ext cx="1829793" cy="345634"/>
          </a:xfrm>
          <a:prstGeom prst="rect">
            <a:avLst/>
          </a:prstGeom>
        </p:spPr>
      </p:pic>
      <p:pic>
        <p:nvPicPr>
          <p:cNvPr id="11" name="Image 10" descr="Une image contenant Police, capture d’écran, texte, Graphique&#10;&#10;Description générée automatiquement">
            <a:extLst>
              <a:ext uri="{FF2B5EF4-FFF2-40B4-BE49-F238E27FC236}">
                <a16:creationId xmlns:a16="http://schemas.microsoft.com/office/drawing/2014/main" id="{7D2F78E2-5B95-40CE-9A25-30439C93A75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0755" y="2014620"/>
            <a:ext cx="3024018" cy="541353"/>
          </a:xfrm>
          <a:prstGeom prst="rect">
            <a:avLst/>
          </a:prstGeom>
        </p:spPr>
      </p:pic>
      <p:sp>
        <p:nvSpPr>
          <p:cNvPr id="17" name="object 4">
            <a:extLst>
              <a:ext uri="{FF2B5EF4-FFF2-40B4-BE49-F238E27FC236}">
                <a16:creationId xmlns:a16="http://schemas.microsoft.com/office/drawing/2014/main" id="{0B21DD96-081C-6D2B-47D7-D34EF2D4EAE0}"/>
              </a:ext>
            </a:extLst>
          </p:cNvPr>
          <p:cNvSpPr txBox="1">
            <a:spLocks/>
          </p:cNvSpPr>
          <p:nvPr/>
        </p:nvSpPr>
        <p:spPr>
          <a:xfrm>
            <a:off x="1167814" y="708607"/>
            <a:ext cx="8229600" cy="443711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>
            <a:lvl1pPr>
              <a:defRPr sz="2300" b="0" i="0">
                <a:solidFill>
                  <a:srgbClr val="231F20"/>
                </a:solidFill>
                <a:latin typeface="Bahnschrift"/>
                <a:ea typeface="+mj-ea"/>
                <a:cs typeface="Bahnschrift"/>
              </a:defRPr>
            </a:lvl1pPr>
          </a:lstStyle>
          <a:p>
            <a:pPr marL="12700" algn="ctr">
              <a:spcBef>
                <a:spcPts val="100"/>
              </a:spcBef>
            </a:pPr>
            <a:r>
              <a:rPr lang="fr-FR" sz="2800" b="1" kern="0" spc="-10">
                <a:solidFill>
                  <a:srgbClr val="D6134A"/>
                </a:solidFill>
                <a:latin typeface="Aptos"/>
              </a:rPr>
              <a:t>2. Un patrimoine bâti réparti en 13 typologies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2AF0CF0A-833C-D454-CAEB-846FE474068B}"/>
              </a:ext>
            </a:extLst>
          </p:cNvPr>
          <p:cNvSpPr txBox="1"/>
          <p:nvPr/>
        </p:nvSpPr>
        <p:spPr>
          <a:xfrm>
            <a:off x="3712929" y="2472248"/>
            <a:ext cx="1711483" cy="2154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800"/>
              <a:t>Rue Désiré Préaux à  Montreuil</a:t>
            </a:r>
          </a:p>
        </p:txBody>
      </p:sp>
    </p:spTree>
    <p:extLst>
      <p:ext uri="{BB962C8B-B14F-4D97-AF65-F5344CB8AC3E}">
        <p14:creationId xmlns:p14="http://schemas.microsoft.com/office/powerpoint/2010/main" val="19582882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25408F"/>
      </a:hlink>
      <a:folHlink>
        <a:srgbClr val="80008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a59e4659-17c0-4936-81d1-feba492ca647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9C2C484E341944AA4EBCE06E6AC3BB4" ma:contentTypeVersion="15" ma:contentTypeDescription="Crée un document." ma:contentTypeScope="" ma:versionID="8a9f00bbeb15eb205018b86a2f5ff254">
  <xsd:schema xmlns:xsd="http://www.w3.org/2001/XMLSchema" xmlns:xs="http://www.w3.org/2001/XMLSchema" xmlns:p="http://schemas.microsoft.com/office/2006/metadata/properties" xmlns:ns3="a59e4659-17c0-4936-81d1-feba492ca647" xmlns:ns4="e6087c9f-f873-4d25-afed-767563f8393d" targetNamespace="http://schemas.microsoft.com/office/2006/metadata/properties" ma:root="true" ma:fieldsID="c26501eb869cc828c233e64e4e7a5cf1" ns3:_="" ns4:_="">
    <xsd:import namespace="a59e4659-17c0-4936-81d1-feba492ca647"/>
    <xsd:import namespace="e6087c9f-f873-4d25-afed-767563f8393d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_activity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ObjectDetectorVersions" minOccurs="0"/>
                <xsd:element ref="ns3:MediaServiceSearchProperties" minOccurs="0"/>
                <xsd:element ref="ns3:MediaServiceSystemTags" minOccurs="0"/>
                <xsd:element ref="ns3:MediaServiceGenerationTime" minOccurs="0"/>
                <xsd:element ref="ns3:MediaServiceEventHashCode" minOccurs="0"/>
                <xsd:element ref="ns3:MediaLengthInSeconds" minOccurs="0"/>
                <xsd:element ref="ns3:MediaServiceDateTaken" minOccurs="0"/>
                <xsd:element ref="ns3:MediaServiceOCR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9e4659-17c0-4936-81d1-feba492ca64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_activity" ma:index="10" nillable="true" ma:displayName="_activity" ma:hidden="true" ma:internalName="_activity">
      <xsd:simpleType>
        <xsd:restriction base="dms:Note"/>
      </xsd:simpleType>
    </xsd:element>
    <xsd:element name="MediaServiceObjectDetectorVersions" ma:index="1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SystemTags" ma:index="16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2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6087c9f-f873-4d25-afed-767563f8393d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3" nillable="true" ma:displayName="Partage du hachage d’indicateur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B7B3623-F44B-4675-8D6A-159ADE52E7B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2EFB509-DB46-4CDF-A47B-992127217524}">
  <ds:schemaRefs>
    <ds:schemaRef ds:uri="a59e4659-17c0-4936-81d1-feba492ca647"/>
    <ds:schemaRef ds:uri="e6087c9f-f873-4d25-afed-767563f8393d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377F85BA-565C-481D-953E-F8D78672D87A}">
  <ds:schemaRefs>
    <ds:schemaRef ds:uri="a59e4659-17c0-4936-81d1-feba492ca647"/>
    <ds:schemaRef ds:uri="e6087c9f-f873-4d25-afed-767563f8393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</TotalTime>
  <Words>1358</Words>
  <Application>Microsoft Office PowerPoint</Application>
  <PresentationFormat>Personnalisé</PresentationFormat>
  <Paragraphs>245</Paragraphs>
  <Slides>18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18</vt:i4>
      </vt:variant>
    </vt:vector>
  </HeadingPairs>
  <TitlesOfParts>
    <vt:vector size="25" baseType="lpstr">
      <vt:lpstr>Aptos</vt:lpstr>
      <vt:lpstr>Aptos SemiBold</vt:lpstr>
      <vt:lpstr>Arial</vt:lpstr>
      <vt:lpstr>Bahnschrift</vt:lpstr>
      <vt:lpstr>Courier New</vt:lpstr>
      <vt:lpstr>Wingdings</vt:lpstr>
      <vt:lpstr>Office Theme</vt:lpstr>
      <vt:lpstr>EPT EST ENSEMBLE  Développement du volet patrimonial du PLUi Réunion d’information – Propriétaires romainvillois   6 novembre 2024 </vt:lpstr>
      <vt:lpstr>Sommaire </vt:lpstr>
      <vt:lpstr>1. La révision allégée du PLUi : pourquoi ?</vt:lpstr>
      <vt:lpstr>1. La révision allégée du PLUi :  quand ?</vt:lpstr>
      <vt:lpstr>1. La révision allégée du PLUi : comment ?</vt:lpstr>
      <vt:lpstr>1. La révision allégée du PLUi : bilan de la concertation</vt:lpstr>
      <vt:lpstr>2. Diagnostic : patrimoine historique et paysager, à Romainville et Est Ensemble </vt:lpstr>
      <vt:lpstr>2. Un patrimoine bâti réparti en 13 typologies</vt:lpstr>
      <vt:lpstr>Présentation PowerPoint</vt:lpstr>
      <vt:lpstr>Présentation PowerPoint</vt:lpstr>
      <vt:lpstr>2. Un patrimoine bâti réparti en 13 typologies</vt:lpstr>
      <vt:lpstr>2. Règles actuelles</vt:lpstr>
      <vt:lpstr>3. Un recensement complémentaire et collaboratif </vt:lpstr>
      <vt:lpstr>4. Nouvelles règles</vt:lpstr>
      <vt:lpstr>4. Nouvelles règles</vt:lpstr>
      <vt:lpstr>5. Un nouveau classement,  à Romainville et Est Ensemble</vt:lpstr>
      <vt:lpstr>5. Un nouveau classement,  à Romainville et Est Ensemble</vt:lpstr>
      <vt:lpstr>Merci de votre attention !  TEMPS D'ECHANGE 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EST ENSEMBLE Développement du volet patrimonial du Plan local d’urbanisme intercommunal</dc:title>
  <dc:creator>Simon Le Nouvel</dc:creator>
  <cp:lastModifiedBy>Simon Le Nouvel</cp:lastModifiedBy>
  <cp:revision>65</cp:revision>
  <dcterms:created xsi:type="dcterms:W3CDTF">2023-11-23T09:06:02Z</dcterms:created>
  <dcterms:modified xsi:type="dcterms:W3CDTF">2024-11-07T13:19:51Z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2023-11-08T00:00:00Z</vt:filetime>
  </property>
  <property fmtid="{D5CDD505-2E9C-101B-9397-08002B2CF9AE}" pid="3" name="Creator">
    <vt:lpwstr>Adobe InDesign 19.0 (Windows)</vt:lpwstr>
  </property>
  <property fmtid="{D5CDD505-2E9C-101B-9397-08002B2CF9AE}" pid="4" name="LastSaved">
    <vt:filetime>2023-11-23T00:00:00Z</vt:filetime>
  </property>
  <property fmtid="{D5CDD505-2E9C-101B-9397-08002B2CF9AE}" pid="5" name="ContentTypeId">
    <vt:lpwstr>0x01010039C2C484E341944AA4EBCE06E6AC3BB4</vt:lpwstr>
  </property>
</Properties>
</file>